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7" r:id="rId2"/>
    <p:sldId id="286" r:id="rId3"/>
    <p:sldId id="287" r:id="rId4"/>
    <p:sldId id="288" r:id="rId5"/>
    <p:sldId id="285" r:id="rId6"/>
    <p:sldId id="293" r:id="rId7"/>
    <p:sldId id="295" r:id="rId8"/>
    <p:sldId id="305" r:id="rId9"/>
    <p:sldId id="314" r:id="rId10"/>
    <p:sldId id="322" r:id="rId11"/>
    <p:sldId id="321" r:id="rId12"/>
  </p:sldIdLst>
  <p:sldSz cx="9144000" cy="6858000" type="screen4x3"/>
  <p:notesSz cx="6807200" cy="99393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TheSans 6-SemiBold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TheSans 6-SemiBold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TheSans 6-SemiBold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TheSans 6-SemiBold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TheSans 6-SemiBold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bg1"/>
        </a:solidFill>
        <a:latin typeface="TheSans 6-SemiBold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bg1"/>
        </a:solidFill>
        <a:latin typeface="TheSans 6-SemiBold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bg1"/>
        </a:solidFill>
        <a:latin typeface="TheSans 6-SemiBold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bg1"/>
        </a:solidFill>
        <a:latin typeface="TheSans 6-SemiBold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76ABE4"/>
    <a:srgbClr val="A3C7ED"/>
    <a:srgbClr val="D1E3F6"/>
    <a:srgbClr val="488FDB"/>
    <a:srgbClr val="C1CBDB"/>
    <a:srgbClr val="EE234A"/>
    <a:srgbClr val="FBC8D2"/>
    <a:srgbClr val="F25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81898" autoAdjust="0"/>
  </p:normalViewPr>
  <p:slideViewPr>
    <p:cSldViewPr snapToGrid="0" showGuides="1">
      <p:cViewPr>
        <p:scale>
          <a:sx n="70" d="100"/>
          <a:sy n="70" d="100"/>
        </p:scale>
        <p:origin x="-432" y="294"/>
      </p:cViewPr>
      <p:guideLst>
        <p:guide orient="horz" pos="918"/>
        <p:guide orient="horz" pos="3841"/>
        <p:guide orient="horz" pos="1438"/>
        <p:guide pos="4114"/>
        <p:guide pos="461"/>
        <p:guide pos="4425"/>
        <p:guide pos="53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64" tIns="45533" rIns="91064" bIns="45533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64" tIns="45533" rIns="91064" bIns="45533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245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64" tIns="45533" rIns="91064" bIns="45533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FDF0884-CBC8-42E3-BF9B-2A4D0759CF0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98118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64" tIns="45533" rIns="91064" bIns="45533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64" tIns="45533" rIns="91064" bIns="45533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64" tIns="45533" rIns="91064" bIns="45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64" tIns="45533" rIns="91064" bIns="45533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245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64" tIns="45533" rIns="91064" bIns="45533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CAF3FBE-78A5-4AD2-83DB-744DE8C056A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195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fld id="{E625E22B-1A9F-4502-9C53-8DF2C07434FA}" type="slidenum">
              <a:rPr lang="de-DE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</a:t>
            </a:fld>
            <a:endParaRPr lang="de-DE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smtClean="0"/>
          </a:p>
        </p:txBody>
      </p:sp>
      <p:sp>
        <p:nvSpPr>
          <p:cNvPr id="2560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fld id="{DB6F6803-35B9-42BC-87DE-2DD491C39BCD}" type="slidenum">
              <a:rPr lang="de-DE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10</a:t>
            </a:fld>
            <a:endParaRPr lang="de-DE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smtClean="0"/>
          </a:p>
        </p:txBody>
      </p:sp>
      <p:sp>
        <p:nvSpPr>
          <p:cNvPr id="266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fld id="{7617B582-77E0-47E8-AD6D-663858EDE20A}" type="slidenum">
              <a:rPr lang="de-DE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11</a:t>
            </a:fld>
            <a:endParaRPr lang="de-DE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smtClean="0"/>
          </a:p>
        </p:txBody>
      </p:sp>
      <p:sp>
        <p:nvSpPr>
          <p:cNvPr id="215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fld id="{4CFB2A6D-8A78-4318-910F-3BFB017D8C40}" type="slidenum">
              <a:rPr lang="de-DE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6</a:t>
            </a:fld>
            <a:endParaRPr lang="de-DE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endParaRPr lang="de-DE" sz="1000" smtClean="0">
              <a:latin typeface="Arial" charset="0"/>
              <a:cs typeface="Arial" charset="0"/>
            </a:endParaRPr>
          </a:p>
        </p:txBody>
      </p:sp>
      <p:sp>
        <p:nvSpPr>
          <p:cNvPr id="225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fld id="{0EDC1EDD-E60D-4763-A852-AADBC3CE9987}" type="slidenum">
              <a:rPr lang="de-DE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7</a:t>
            </a:fld>
            <a:endParaRPr lang="de-DE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smtClean="0"/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defTabSz="915988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fld id="{07354F13-9920-47D2-BA41-F1A9ED095612}" type="slidenum">
              <a:rPr lang="de-DE" sz="120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8</a:t>
            </a:fld>
            <a:endParaRPr lang="de-DE" sz="12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1000125"/>
            <a:ext cx="9144000" cy="5643563"/>
          </a:xfrm>
          <a:prstGeom prst="rect">
            <a:avLst/>
          </a:prstGeom>
          <a:solidFill>
            <a:srgbClr val="488F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5" name="Rectangle 55"/>
          <p:cNvSpPr>
            <a:spLocks noChangeArrowheads="1"/>
          </p:cNvSpPr>
          <p:nvPr/>
        </p:nvSpPr>
        <p:spPr bwMode="auto">
          <a:xfrm>
            <a:off x="6492875" y="6584950"/>
            <a:ext cx="2651125" cy="273050"/>
          </a:xfrm>
          <a:prstGeom prst="rect">
            <a:avLst/>
          </a:prstGeom>
          <a:solidFill>
            <a:srgbClr val="4564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6" name="Rectangle 53"/>
          <p:cNvSpPr>
            <a:spLocks noChangeArrowheads="1"/>
          </p:cNvSpPr>
          <p:nvPr/>
        </p:nvSpPr>
        <p:spPr bwMode="auto">
          <a:xfrm>
            <a:off x="533400" y="6584950"/>
            <a:ext cx="5554663" cy="273050"/>
          </a:xfrm>
          <a:prstGeom prst="rect">
            <a:avLst/>
          </a:prstGeom>
          <a:solidFill>
            <a:srgbClr val="0730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7" name="Rectangle 54"/>
          <p:cNvSpPr>
            <a:spLocks noChangeArrowheads="1"/>
          </p:cNvSpPr>
          <p:nvPr/>
        </p:nvSpPr>
        <p:spPr bwMode="auto">
          <a:xfrm>
            <a:off x="0" y="6584950"/>
            <a:ext cx="533400" cy="273050"/>
          </a:xfrm>
          <a:prstGeom prst="rect">
            <a:avLst/>
          </a:prstGeom>
          <a:solidFill>
            <a:srgbClr val="4564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8" name="Rectangle 85"/>
          <p:cNvSpPr>
            <a:spLocks noChangeArrowheads="1"/>
          </p:cNvSpPr>
          <p:nvPr/>
        </p:nvSpPr>
        <p:spPr bwMode="auto">
          <a:xfrm>
            <a:off x="0" y="0"/>
            <a:ext cx="1187450" cy="777875"/>
          </a:xfrm>
          <a:prstGeom prst="rect">
            <a:avLst/>
          </a:prstGeom>
          <a:solidFill>
            <a:srgbClr val="76AB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9" name="Rectangle 86"/>
          <p:cNvSpPr>
            <a:spLocks noChangeArrowheads="1"/>
          </p:cNvSpPr>
          <p:nvPr/>
        </p:nvSpPr>
        <p:spPr bwMode="auto">
          <a:xfrm>
            <a:off x="3505200" y="0"/>
            <a:ext cx="5638800" cy="777875"/>
          </a:xfrm>
          <a:prstGeom prst="rect">
            <a:avLst/>
          </a:prstGeom>
          <a:solidFill>
            <a:srgbClr val="D1E3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10" name="Rectangle 89"/>
          <p:cNvSpPr>
            <a:spLocks noChangeArrowheads="1"/>
          </p:cNvSpPr>
          <p:nvPr/>
        </p:nvSpPr>
        <p:spPr bwMode="auto">
          <a:xfrm>
            <a:off x="0" y="777875"/>
            <a:ext cx="2895600" cy="260350"/>
          </a:xfrm>
          <a:prstGeom prst="rect">
            <a:avLst/>
          </a:prstGeom>
          <a:solidFill>
            <a:srgbClr val="4564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pic>
        <p:nvPicPr>
          <p:cNvPr id="11" name="Picture 121" descr="kopfzeile_bildu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0"/>
            <a:ext cx="3011487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22"/>
          <p:cNvSpPr>
            <a:spLocks noChangeArrowheads="1"/>
          </p:cNvSpPr>
          <p:nvPr/>
        </p:nvSpPr>
        <p:spPr bwMode="auto">
          <a:xfrm>
            <a:off x="2895600" y="777875"/>
            <a:ext cx="6248400" cy="260350"/>
          </a:xfrm>
          <a:prstGeom prst="rect">
            <a:avLst/>
          </a:prstGeom>
          <a:solidFill>
            <a:srgbClr val="0730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pic>
        <p:nvPicPr>
          <p:cNvPr id="13" name="Bild 20" descr="Logo_HwK_2011_RGB_9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75" y="228600"/>
            <a:ext cx="199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65"/>
          <p:cNvSpPr txBox="1">
            <a:spLocks noChangeArrowheads="1"/>
          </p:cNvSpPr>
          <p:nvPr/>
        </p:nvSpPr>
        <p:spPr bwMode="auto">
          <a:xfrm>
            <a:off x="733425" y="6584950"/>
            <a:ext cx="6307138" cy="273050"/>
          </a:xfrm>
          <a:prstGeom prst="rect">
            <a:avLst/>
          </a:prstGeom>
          <a:solidFill>
            <a:srgbClr val="07307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37931725" indent="-37474525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sz="800" smtClean="0">
                <a:latin typeface="Arial" charset="0"/>
              </a:rPr>
              <a:t>© Handwerkskammer Koblenz, Friedrich-Ebert-Ring 33, 56068 Koblenz</a:t>
            </a:r>
          </a:p>
        </p:txBody>
      </p:sp>
      <p:pic>
        <p:nvPicPr>
          <p:cNvPr id="15" name="Bild 34" descr="HWD_Logo_RGB_50mm_recht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5594350"/>
            <a:ext cx="210502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65"/>
          <p:cNvSpPr txBox="1">
            <a:spLocks noChangeArrowheads="1"/>
          </p:cNvSpPr>
          <p:nvPr/>
        </p:nvSpPr>
        <p:spPr bwMode="white">
          <a:xfrm>
            <a:off x="7192963" y="6584950"/>
            <a:ext cx="103505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37931725" indent="-37474525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AF290381-4280-437B-BEBD-E87CD6105C2F}" type="datetime4">
              <a:rPr lang="de-DE" sz="800" smtClean="0">
                <a:latin typeface="Arial" charset="0"/>
              </a:rPr>
              <a:pPr eaLnBrk="1" hangingPunct="1">
                <a:spcBef>
                  <a:spcPct val="50000"/>
                </a:spcBef>
                <a:defRPr/>
              </a:pPr>
              <a:t>8. März 2012</a:t>
            </a:fld>
            <a:endParaRPr lang="de-DE" sz="800" smtClean="0">
              <a:latin typeface="Arial" charset="0"/>
            </a:endParaRPr>
          </a:p>
        </p:txBody>
      </p:sp>
      <p:sp>
        <p:nvSpPr>
          <p:cNvPr id="6183" name="Rectangle 39"/>
          <p:cNvSpPr>
            <a:spLocks noGrp="1" noChangeArrowheads="1"/>
          </p:cNvSpPr>
          <p:nvPr>
            <p:ph type="ctrTitle"/>
          </p:nvPr>
        </p:nvSpPr>
        <p:spPr bwMode="white">
          <a:xfrm>
            <a:off x="736853" y="1676400"/>
            <a:ext cx="6302122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6184" name="Rectangle 40"/>
          <p:cNvSpPr>
            <a:spLocks noGrp="1" noChangeAspect="1" noChangeArrowheads="1"/>
          </p:cNvSpPr>
          <p:nvPr>
            <p:ph type="subTitle" idx="1"/>
          </p:nvPr>
        </p:nvSpPr>
        <p:spPr bwMode="white">
          <a:xfrm>
            <a:off x="749427" y="3206595"/>
            <a:ext cx="6289548" cy="2021572"/>
          </a:xfrm>
        </p:spPr>
        <p:txBody>
          <a:bodyPr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950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2950" y="1377795"/>
            <a:ext cx="5788025" cy="68580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24829" y="2209800"/>
            <a:ext cx="5806146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4pPr>
              <a:defRPr sz="2000"/>
            </a:lvl4pPr>
            <a:lvl5pPr>
              <a:defRPr sz="2000"/>
            </a:lvl5pPr>
            <a:lvl6pPr>
              <a:defRPr sz="2000"/>
            </a:lvl6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3"/>
            <a:r>
              <a:rPr lang="de-DE" dirty="0" smtClean="0"/>
              <a:t>Dritte Ebene</a:t>
            </a:r>
          </a:p>
          <a:p>
            <a:pPr lvl="4"/>
            <a:r>
              <a:rPr lang="de-DE" dirty="0" smtClean="0"/>
              <a:t>Vierte Ebene</a:t>
            </a:r>
          </a:p>
          <a:p>
            <a:pPr lvl="5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9" name="Bildplatzhalter 7"/>
          <p:cNvSpPr>
            <a:spLocks noGrp="1"/>
          </p:cNvSpPr>
          <p:nvPr>
            <p:ph type="pic" sz="quarter" idx="11"/>
          </p:nvPr>
        </p:nvSpPr>
        <p:spPr>
          <a:xfrm>
            <a:off x="7031038" y="1441450"/>
            <a:ext cx="2112962" cy="465455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5" name="Fußzeilenplatzhalt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Erfolgreicher Markteinstieg in Luxemburg</a:t>
            </a:r>
          </a:p>
        </p:txBody>
      </p:sp>
    </p:spTree>
    <p:extLst>
      <p:ext uri="{BB962C8B-B14F-4D97-AF65-F5344CB8AC3E}">
        <p14:creationId xmlns:p14="http://schemas.microsoft.com/office/powerpoint/2010/main" val="294343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, 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5"/>
          <p:cNvSpPr>
            <a:spLocks noChangeArrowheads="1"/>
          </p:cNvSpPr>
          <p:nvPr/>
        </p:nvSpPr>
        <p:spPr bwMode="auto">
          <a:xfrm>
            <a:off x="6492875" y="6584950"/>
            <a:ext cx="2651125" cy="273050"/>
          </a:xfrm>
          <a:prstGeom prst="rect">
            <a:avLst/>
          </a:prstGeom>
          <a:solidFill>
            <a:srgbClr val="4564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6" name="Rectangle 120"/>
          <p:cNvSpPr>
            <a:spLocks noChangeArrowheads="1"/>
          </p:cNvSpPr>
          <p:nvPr/>
        </p:nvSpPr>
        <p:spPr bwMode="auto">
          <a:xfrm>
            <a:off x="3505200" y="0"/>
            <a:ext cx="5638800" cy="777875"/>
          </a:xfrm>
          <a:prstGeom prst="rect">
            <a:avLst/>
          </a:prstGeom>
          <a:solidFill>
            <a:srgbClr val="D1E3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7" name="Rectangle 119"/>
          <p:cNvSpPr>
            <a:spLocks noChangeArrowheads="1"/>
          </p:cNvSpPr>
          <p:nvPr/>
        </p:nvSpPr>
        <p:spPr bwMode="auto">
          <a:xfrm>
            <a:off x="0" y="0"/>
            <a:ext cx="1187450" cy="777875"/>
          </a:xfrm>
          <a:prstGeom prst="rect">
            <a:avLst/>
          </a:prstGeom>
          <a:solidFill>
            <a:srgbClr val="76AB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8" name="Rectangle 53"/>
          <p:cNvSpPr>
            <a:spLocks noChangeArrowheads="1"/>
          </p:cNvSpPr>
          <p:nvPr/>
        </p:nvSpPr>
        <p:spPr bwMode="auto">
          <a:xfrm>
            <a:off x="533400" y="6584950"/>
            <a:ext cx="5983288" cy="273050"/>
          </a:xfrm>
          <a:prstGeom prst="rect">
            <a:avLst/>
          </a:prstGeom>
          <a:solidFill>
            <a:srgbClr val="0730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9" name="Rectangle 123"/>
          <p:cNvSpPr>
            <a:spLocks noChangeArrowheads="1"/>
          </p:cNvSpPr>
          <p:nvPr/>
        </p:nvSpPr>
        <p:spPr bwMode="auto">
          <a:xfrm>
            <a:off x="0" y="777875"/>
            <a:ext cx="2895600" cy="260350"/>
          </a:xfrm>
          <a:prstGeom prst="rect">
            <a:avLst/>
          </a:prstGeom>
          <a:solidFill>
            <a:srgbClr val="4564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10" name="Rectangle 122"/>
          <p:cNvSpPr>
            <a:spLocks noChangeArrowheads="1"/>
          </p:cNvSpPr>
          <p:nvPr/>
        </p:nvSpPr>
        <p:spPr bwMode="auto">
          <a:xfrm>
            <a:off x="2895600" y="777875"/>
            <a:ext cx="6248400" cy="260350"/>
          </a:xfrm>
          <a:prstGeom prst="rect">
            <a:avLst/>
          </a:prstGeom>
          <a:solidFill>
            <a:srgbClr val="0730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pic>
        <p:nvPicPr>
          <p:cNvPr id="11" name="Picture 121" descr="kopfzeile_bildu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0"/>
            <a:ext cx="30114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54"/>
          <p:cNvSpPr>
            <a:spLocks noChangeArrowheads="1"/>
          </p:cNvSpPr>
          <p:nvPr/>
        </p:nvSpPr>
        <p:spPr bwMode="auto">
          <a:xfrm>
            <a:off x="0" y="6584950"/>
            <a:ext cx="533400" cy="273050"/>
          </a:xfrm>
          <a:prstGeom prst="rect">
            <a:avLst/>
          </a:prstGeom>
          <a:solidFill>
            <a:srgbClr val="4564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13" name="Text Box 65"/>
          <p:cNvSpPr txBox="1">
            <a:spLocks noChangeArrowheads="1"/>
          </p:cNvSpPr>
          <p:nvPr/>
        </p:nvSpPr>
        <p:spPr bwMode="auto">
          <a:xfrm>
            <a:off x="8534400" y="6588125"/>
            <a:ext cx="504825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37931725" indent="-37474525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fld id="{7768D212-A713-4B1B-AF54-BB6C6335F945}" type="slidenum">
              <a:rPr lang="de-DE" sz="800" smtClean="0"/>
              <a:pPr eaLnBrk="1" hangingPunct="1">
                <a:defRPr/>
              </a:pPr>
              <a:t>‹Nr.›</a:t>
            </a:fld>
            <a:endParaRPr lang="de-DE" sz="800" smtClean="0"/>
          </a:p>
        </p:txBody>
      </p:sp>
      <p:pic>
        <p:nvPicPr>
          <p:cNvPr id="14" name="Bild 20" descr="Logo_HwK_2011_RGB_9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75" y="228600"/>
            <a:ext cx="199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65"/>
          <p:cNvSpPr txBox="1">
            <a:spLocks noChangeArrowheads="1"/>
          </p:cNvSpPr>
          <p:nvPr/>
        </p:nvSpPr>
        <p:spPr bwMode="auto">
          <a:xfrm>
            <a:off x="733425" y="6584950"/>
            <a:ext cx="6307138" cy="273050"/>
          </a:xfrm>
          <a:prstGeom prst="rect">
            <a:avLst/>
          </a:prstGeom>
          <a:solidFill>
            <a:srgbClr val="07307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37931725" indent="-37474525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sz="800" smtClean="0">
                <a:latin typeface="Arial" charset="0"/>
              </a:rPr>
              <a:t>© Handwerkskammer Koblenz, Friedrich-Ebert-Ring 33, 56068 Koblenz</a:t>
            </a:r>
          </a:p>
        </p:txBody>
      </p:sp>
      <p:sp>
        <p:nvSpPr>
          <p:cNvPr id="16" name="Text Box 65"/>
          <p:cNvSpPr txBox="1">
            <a:spLocks noChangeArrowheads="1"/>
          </p:cNvSpPr>
          <p:nvPr/>
        </p:nvSpPr>
        <p:spPr bwMode="white">
          <a:xfrm>
            <a:off x="7192963" y="6584950"/>
            <a:ext cx="103505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37931725" indent="-37474525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7AD6A810-51B9-4D90-84A9-801262480BF0}" type="datetime4">
              <a:rPr lang="de-DE" sz="800" smtClean="0">
                <a:latin typeface="Arial" charset="0"/>
              </a:rPr>
              <a:pPr eaLnBrk="1" hangingPunct="1">
                <a:spcBef>
                  <a:spcPct val="50000"/>
                </a:spcBef>
                <a:defRPr/>
              </a:pPr>
              <a:t>8. März 2012</a:t>
            </a:fld>
            <a:endParaRPr lang="de-DE" sz="800" smtClean="0">
              <a:latin typeface="Arial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2950" y="1377795"/>
            <a:ext cx="7788275" cy="68580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24828" y="2209800"/>
            <a:ext cx="7806397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4pPr>
              <a:defRPr sz="2000"/>
            </a:lvl4pPr>
            <a:lvl5pPr>
              <a:defRPr sz="2000"/>
            </a:lvl5pPr>
            <a:lvl6pPr>
              <a:defRPr sz="2000"/>
            </a:lvl6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3"/>
            <a:r>
              <a:rPr lang="de-DE" dirty="0" smtClean="0"/>
              <a:t>Dritte Ebene</a:t>
            </a:r>
          </a:p>
          <a:p>
            <a:pPr lvl="4"/>
            <a:r>
              <a:rPr lang="de-DE" dirty="0" smtClean="0"/>
              <a:t>Vierte Ebene</a:t>
            </a:r>
          </a:p>
          <a:p>
            <a:pPr lvl="5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8613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9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Erfolgreicher Markteinstieg in Luxemburg</a:t>
            </a:r>
          </a:p>
        </p:txBody>
      </p:sp>
    </p:spTree>
    <p:extLst>
      <p:ext uri="{BB962C8B-B14F-4D97-AF65-F5344CB8AC3E}">
        <p14:creationId xmlns:p14="http://schemas.microsoft.com/office/powerpoint/2010/main" val="382021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2788" y="1368425"/>
            <a:ext cx="5818187" cy="68738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2788" y="2214563"/>
            <a:ext cx="5808662" cy="38862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19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Erfolgreicher Markteinstieg in Luxemburg</a:t>
            </a:r>
          </a:p>
        </p:txBody>
      </p:sp>
    </p:spTree>
    <p:extLst>
      <p:ext uri="{BB962C8B-B14F-4D97-AF65-F5344CB8AC3E}">
        <p14:creationId xmlns:p14="http://schemas.microsoft.com/office/powerpoint/2010/main" val="378260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5"/>
          <p:cNvSpPr>
            <a:spLocks noChangeArrowheads="1"/>
          </p:cNvSpPr>
          <p:nvPr/>
        </p:nvSpPr>
        <p:spPr bwMode="auto">
          <a:xfrm>
            <a:off x="6492875" y="6584950"/>
            <a:ext cx="2651125" cy="273050"/>
          </a:xfrm>
          <a:prstGeom prst="rect">
            <a:avLst/>
          </a:prstGeom>
          <a:solidFill>
            <a:srgbClr val="4564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1027" name="Rectangle 120"/>
          <p:cNvSpPr>
            <a:spLocks noChangeArrowheads="1"/>
          </p:cNvSpPr>
          <p:nvPr/>
        </p:nvSpPr>
        <p:spPr bwMode="auto">
          <a:xfrm>
            <a:off x="3505200" y="0"/>
            <a:ext cx="5638800" cy="777875"/>
          </a:xfrm>
          <a:prstGeom prst="rect">
            <a:avLst/>
          </a:prstGeom>
          <a:solidFill>
            <a:srgbClr val="D1E3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1028" name="Rectangle 119"/>
          <p:cNvSpPr>
            <a:spLocks noChangeArrowheads="1"/>
          </p:cNvSpPr>
          <p:nvPr/>
        </p:nvSpPr>
        <p:spPr bwMode="auto">
          <a:xfrm>
            <a:off x="0" y="0"/>
            <a:ext cx="1187450" cy="777875"/>
          </a:xfrm>
          <a:prstGeom prst="rect">
            <a:avLst/>
          </a:prstGeom>
          <a:solidFill>
            <a:srgbClr val="76AB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2788" y="1368425"/>
            <a:ext cx="5818187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30" name="Rectangle 3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712788" y="2214563"/>
            <a:ext cx="5808662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2"/>
            <a:r>
              <a:rPr lang="de-DE" smtClean="0"/>
              <a:t>Zweite Ebene</a:t>
            </a:r>
          </a:p>
          <a:p>
            <a:pPr lvl="3"/>
            <a:r>
              <a:rPr lang="de-DE" smtClean="0"/>
              <a:t>Dritte Ebene</a:t>
            </a:r>
          </a:p>
          <a:p>
            <a:pPr lvl="4"/>
            <a:r>
              <a:rPr lang="de-DE" smtClean="0"/>
              <a:t>Vierte Ebene</a:t>
            </a:r>
          </a:p>
        </p:txBody>
      </p:sp>
      <p:sp>
        <p:nvSpPr>
          <p:cNvPr id="1152" name="Text Box 128"/>
          <p:cNvSpPr txBox="1">
            <a:spLocks noChangeArrowheads="1"/>
          </p:cNvSpPr>
          <p:nvPr/>
        </p:nvSpPr>
        <p:spPr bwMode="auto">
          <a:xfrm>
            <a:off x="320675" y="6584950"/>
            <a:ext cx="576738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37931725" indent="-37474525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smtClean="0">
                <a:latin typeface="Arial" charset="0"/>
              </a:rPr>
              <a:t>© Handwerkskammer Musterstadt, Musterstraße 123, 12345 Musterstadt</a:t>
            </a:r>
          </a:p>
        </p:txBody>
      </p:sp>
      <p:sp>
        <p:nvSpPr>
          <p:cNvPr id="1032" name="Rectangle 123"/>
          <p:cNvSpPr>
            <a:spLocks noChangeArrowheads="1"/>
          </p:cNvSpPr>
          <p:nvPr/>
        </p:nvSpPr>
        <p:spPr bwMode="auto">
          <a:xfrm>
            <a:off x="0" y="777875"/>
            <a:ext cx="2895600" cy="260350"/>
          </a:xfrm>
          <a:prstGeom prst="rect">
            <a:avLst/>
          </a:prstGeom>
          <a:solidFill>
            <a:srgbClr val="4564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1033" name="Rectangle 122"/>
          <p:cNvSpPr>
            <a:spLocks noChangeArrowheads="1"/>
          </p:cNvSpPr>
          <p:nvPr/>
        </p:nvSpPr>
        <p:spPr bwMode="auto">
          <a:xfrm>
            <a:off x="2895600" y="777875"/>
            <a:ext cx="6248400" cy="260350"/>
          </a:xfrm>
          <a:prstGeom prst="rect">
            <a:avLst/>
          </a:prstGeom>
          <a:solidFill>
            <a:srgbClr val="0730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pic>
        <p:nvPicPr>
          <p:cNvPr id="1034" name="Picture 121" descr="kopfzeile_bildu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0"/>
            <a:ext cx="30114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Rectangle 53"/>
          <p:cNvSpPr>
            <a:spLocks noChangeArrowheads="1"/>
          </p:cNvSpPr>
          <p:nvPr/>
        </p:nvSpPr>
        <p:spPr bwMode="auto">
          <a:xfrm>
            <a:off x="533400" y="6584950"/>
            <a:ext cx="5554663" cy="273050"/>
          </a:xfrm>
          <a:prstGeom prst="rect">
            <a:avLst/>
          </a:prstGeom>
          <a:solidFill>
            <a:srgbClr val="0730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1036" name="Rectangle 54"/>
          <p:cNvSpPr>
            <a:spLocks noChangeArrowheads="1"/>
          </p:cNvSpPr>
          <p:nvPr/>
        </p:nvSpPr>
        <p:spPr bwMode="auto">
          <a:xfrm>
            <a:off x="0" y="6584950"/>
            <a:ext cx="533400" cy="273050"/>
          </a:xfrm>
          <a:prstGeom prst="rect">
            <a:avLst/>
          </a:prstGeom>
          <a:solidFill>
            <a:srgbClr val="4564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40000"/>
              </a:spcBef>
            </a:pPr>
            <a:endParaRPr lang="de-DE"/>
          </a:p>
        </p:txBody>
      </p:sp>
      <p:sp>
        <p:nvSpPr>
          <p:cNvPr id="23" name="Text Box 65"/>
          <p:cNvSpPr txBox="1">
            <a:spLocks noChangeArrowheads="1"/>
          </p:cNvSpPr>
          <p:nvPr/>
        </p:nvSpPr>
        <p:spPr bwMode="auto">
          <a:xfrm>
            <a:off x="733425" y="6584950"/>
            <a:ext cx="6307138" cy="273050"/>
          </a:xfrm>
          <a:prstGeom prst="rect">
            <a:avLst/>
          </a:prstGeom>
          <a:solidFill>
            <a:srgbClr val="07307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37931725" indent="-37474525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sz="800" smtClean="0">
                <a:latin typeface="Arial" charset="0"/>
              </a:rPr>
              <a:t>© Handwerkskammer Koblenz, Friedrich-Ebert-Ring 33, 56068 Koblenz</a:t>
            </a:r>
          </a:p>
        </p:txBody>
      </p:sp>
      <p:sp>
        <p:nvSpPr>
          <p:cNvPr id="18" name="Text Box 65"/>
          <p:cNvSpPr txBox="1">
            <a:spLocks noChangeArrowheads="1"/>
          </p:cNvSpPr>
          <p:nvPr/>
        </p:nvSpPr>
        <p:spPr bwMode="auto">
          <a:xfrm>
            <a:off x="8534400" y="6588125"/>
            <a:ext cx="504825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37931725" indent="-37474525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fld id="{7D5ABC38-A977-4A43-A6D8-DDE4810A4B85}" type="slidenum">
              <a:rPr lang="de-DE" sz="800" smtClean="0"/>
              <a:pPr eaLnBrk="1" hangingPunct="1">
                <a:defRPr/>
              </a:pPr>
              <a:t>‹Nr.›</a:t>
            </a:fld>
            <a:endParaRPr lang="de-DE" sz="800" smtClean="0"/>
          </a:p>
        </p:txBody>
      </p:sp>
      <p:sp>
        <p:nvSpPr>
          <p:cNvPr id="25" name="Text Box 65"/>
          <p:cNvSpPr txBox="1">
            <a:spLocks noChangeArrowheads="1"/>
          </p:cNvSpPr>
          <p:nvPr/>
        </p:nvSpPr>
        <p:spPr bwMode="white">
          <a:xfrm>
            <a:off x="7192963" y="6584950"/>
            <a:ext cx="103505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37931725" indent="-37474525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07BD2889-BBDC-4E0B-A407-E208A3917C89}" type="datetime4">
              <a:rPr lang="de-DE" sz="800" smtClean="0">
                <a:latin typeface="Arial" charset="0"/>
              </a:rPr>
              <a:pPr eaLnBrk="1" hangingPunct="1">
                <a:spcBef>
                  <a:spcPct val="50000"/>
                </a:spcBef>
                <a:defRPr/>
              </a:pPr>
              <a:t>8. März 2012</a:t>
            </a:fld>
            <a:endParaRPr lang="de-DE" sz="800" smtClean="0">
              <a:latin typeface="Arial" charset="0"/>
            </a:endParaRPr>
          </a:p>
        </p:txBody>
      </p:sp>
      <p:pic>
        <p:nvPicPr>
          <p:cNvPr id="1040" name="Bild 20" descr="Logo_HwK_2011_RGB_90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75" y="228600"/>
            <a:ext cx="199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Fußzeilenplatzhalter 19"/>
          <p:cNvSpPr>
            <a:spLocks noGrp="1"/>
          </p:cNvSpPr>
          <p:nvPr>
            <p:ph type="ftr" sz="quarter" idx="3"/>
          </p:nvPr>
        </p:nvSpPr>
        <p:spPr>
          <a:xfrm>
            <a:off x="735013" y="6248400"/>
            <a:ext cx="5800725" cy="228600"/>
          </a:xfrm>
          <a:prstGeom prst="rect">
            <a:avLst/>
          </a:prstGeo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Erfolgreicher Markteinstieg in Luxemburg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0" r:id="rId2"/>
    <p:sldLayoutId id="2147483804" r:id="rId3"/>
    <p:sldLayoutId id="2147483801" r:id="rId4"/>
    <p:sldLayoutId id="2147483802" r:id="rId5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266700" indent="-2667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803275" indent="-266700" algn="l" rtl="0" eaLnBrk="0" fontAlgn="base" hangingPunct="0">
        <a:spcBef>
          <a:spcPct val="50000"/>
        </a:spcBef>
        <a:spcAft>
          <a:spcPct val="0"/>
        </a:spcAft>
        <a:buSzPct val="9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343025" indent="-263525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879600" indent="-269875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417763" indent="-263525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1077913" indent="266700" algn="l" rtl="0" eaLnBrk="1" fontAlgn="base" hangingPunct="1">
        <a:spcBef>
          <a:spcPct val="50000"/>
        </a:spcBef>
        <a:spcAft>
          <a:spcPct val="0"/>
        </a:spcAft>
        <a:buFont typeface="Wingdings" charset="2"/>
        <a:buChar char="§"/>
        <a:defRPr sz="2100">
          <a:solidFill>
            <a:schemeClr val="tx1"/>
          </a:solidFill>
          <a:latin typeface="+mn-lt"/>
        </a:defRPr>
      </a:lvl6pPr>
      <a:lvl7pPr marL="1773238" indent="284163" algn="l" rtl="0" eaLnBrk="1" fontAlgn="base" hangingPunct="1">
        <a:spcBef>
          <a:spcPct val="5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2230438" indent="284163" algn="l" rtl="0" eaLnBrk="1" fontAlgn="base" hangingPunct="1">
        <a:spcBef>
          <a:spcPct val="5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2687638" indent="284163" algn="l" rtl="0" eaLnBrk="1" fontAlgn="base" hangingPunct="1">
        <a:spcBef>
          <a:spcPct val="5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nds-belval.l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ma.d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0725" y="1365250"/>
            <a:ext cx="5810250" cy="1143000"/>
          </a:xfrm>
        </p:spPr>
        <p:txBody>
          <a:bodyPr/>
          <a:lstStyle/>
          <a:p>
            <a:pPr eaLnBrk="1" hangingPunct="1"/>
            <a:r>
              <a:rPr lang="de-DE" sz="3000" smtClean="0"/>
              <a:t>Erfolgreicher Markteinstieg </a:t>
            </a:r>
            <a:br>
              <a:rPr lang="de-DE" sz="3000" smtClean="0"/>
            </a:br>
            <a:r>
              <a:rPr lang="de-DE" sz="3000" smtClean="0"/>
              <a:t>in Luxemburg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75" y="3262313"/>
            <a:ext cx="5816600" cy="2239962"/>
          </a:xfrm>
        </p:spPr>
        <p:txBody>
          <a:bodyPr/>
          <a:lstStyle/>
          <a:p>
            <a:pPr eaLnBrk="1" hangingPunct="1"/>
            <a:r>
              <a:rPr lang="de-DE" sz="2400" b="1" smtClean="0"/>
              <a:t>Christiane Zügner,</a:t>
            </a:r>
          </a:p>
          <a:p>
            <a:pPr eaLnBrk="1" hangingPunct="1"/>
            <a:r>
              <a:rPr lang="de-DE" sz="2400" b="1" smtClean="0"/>
              <a:t>Außenwirtschaftsberaterin </a:t>
            </a:r>
            <a:br>
              <a:rPr lang="de-DE" sz="2400" b="1" smtClean="0"/>
            </a:br>
            <a:r>
              <a:rPr lang="de-DE" sz="2400" b="1" smtClean="0"/>
              <a:t>Handwerkskammer Koblenz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Kollektive Bauferien</a:t>
            </a:r>
            <a:br>
              <a:rPr lang="de-DE" smtClean="0"/>
            </a:br>
            <a:endParaRPr lang="de-DE" smtClean="0"/>
          </a:p>
        </p:txBody>
      </p:sp>
      <p:sp>
        <p:nvSpPr>
          <p:cNvPr id="13316" name="Rectangl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712788" y="2214563"/>
            <a:ext cx="7818437" cy="38862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r>
              <a:rPr lang="de-DE" sz="1800" smtClean="0"/>
              <a:t>Die folgenden Gewerke sind nicht betroffen: </a:t>
            </a:r>
            <a:br>
              <a:rPr lang="de-DE" sz="1800" smtClean="0"/>
            </a:br>
            <a:r>
              <a:rPr lang="de-DE" sz="1800" smtClean="0"/>
              <a:t>Liftbauer		Elektriker	Platten- und Fliesenleger </a:t>
            </a:r>
            <a:br>
              <a:rPr lang="de-DE" sz="1800" smtClean="0"/>
            </a:br>
            <a:r>
              <a:rPr lang="de-DE" sz="1800" smtClean="0"/>
              <a:t>Tischler		Maler		Dachdecker</a:t>
            </a:r>
            <a:br>
              <a:rPr lang="de-DE" sz="1800" smtClean="0"/>
            </a:br>
            <a:r>
              <a:rPr lang="de-DE" sz="1800" smtClean="0"/>
              <a:t>Zimmerer	Glaser		Spengler und Wärmeisolierer</a:t>
            </a:r>
          </a:p>
        </p:txBody>
      </p:sp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731838" y="2282825"/>
          <a:ext cx="7799387" cy="1974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8580"/>
                <a:gridCol w="2727781"/>
                <a:gridCol w="2063026"/>
              </a:tblGrid>
              <a:tr h="330853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>
                          <a:effectLst/>
                        </a:rPr>
                        <a:t>Gewerbe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>
                          <a:effectLst/>
                        </a:rPr>
                        <a:t>Winter 2011 / 2012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>
                          <a:effectLst/>
                        </a:rPr>
                        <a:t>Sommer 2012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</a:tr>
              <a:tr h="330853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Hoch- und Tiefbau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17.12.2011 - 04.01.2012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>
                          <a:effectLst/>
                        </a:rPr>
                        <a:t>27.07. - 19.08.2012</a:t>
                      </a:r>
                      <a:endParaRPr lang="de-DE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</a:tr>
              <a:tr h="661706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Sanitär-, Klimatechnik- und Heizungsmonteure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Kein Winterkollektivurlaub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30.07. - 19.08.2012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</a:tr>
              <a:tr h="651438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Gipser und Fassadenmacher (Stuckateur)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Kein Winterkollektivurlaub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28.07. - 19.08.2012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3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Vielen Dank </a:t>
            </a:r>
            <a:br>
              <a:rPr lang="de-DE" smtClean="0"/>
            </a:br>
            <a:r>
              <a:rPr lang="de-DE" smtClean="0"/>
              <a:t>für Ihre Aufmerksamkeit</a:t>
            </a:r>
            <a:br>
              <a:rPr lang="de-DE" smtClean="0"/>
            </a:br>
            <a:endParaRPr lang="de-DE" smtClean="0"/>
          </a:p>
        </p:txBody>
      </p:sp>
      <p:sp>
        <p:nvSpPr>
          <p:cNvPr id="14340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tabLst>
                <a:tab pos="95250" algn="l"/>
              </a:tabLst>
            </a:pP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Handwerkskammer Koblenz</a:t>
            </a:r>
            <a:br>
              <a:rPr lang="de-DE" smtClean="0"/>
            </a:br>
            <a:r>
              <a:rPr lang="de-DE" smtClean="0"/>
              <a:t>Christiane Zügner</a:t>
            </a:r>
            <a:br>
              <a:rPr lang="de-DE" smtClean="0"/>
            </a:br>
            <a:r>
              <a:rPr lang="de-DE" smtClean="0"/>
              <a:t>Außenwirtschaftsberaterin</a:t>
            </a:r>
            <a:br>
              <a:rPr lang="de-DE" smtClean="0"/>
            </a:br>
            <a:r>
              <a:rPr lang="de-DE" smtClean="0"/>
              <a:t>Rizzastraße 24-26</a:t>
            </a:r>
            <a:br>
              <a:rPr lang="de-DE" smtClean="0"/>
            </a:br>
            <a:r>
              <a:rPr lang="de-DE" smtClean="0"/>
              <a:t>56068 Koblenz</a:t>
            </a:r>
            <a:br>
              <a:rPr lang="de-DE" smtClean="0"/>
            </a:b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Telefon 0261/398-241</a:t>
            </a:r>
            <a:br>
              <a:rPr lang="de-DE" smtClean="0"/>
            </a:br>
            <a:r>
              <a:rPr lang="de-DE" smtClean="0"/>
              <a:t>Telefax 0261/398-994</a:t>
            </a:r>
            <a:br>
              <a:rPr lang="de-DE" smtClean="0"/>
            </a:br>
            <a:r>
              <a:rPr lang="de-DE" smtClean="0"/>
              <a:t>export@hwk-koblenz.de</a:t>
            </a:r>
            <a:br>
              <a:rPr lang="de-DE" smtClean="0"/>
            </a:br>
            <a:r>
              <a:rPr lang="de-DE" smtClean="0"/>
              <a:t>www.hwk-koblenz.de</a:t>
            </a:r>
            <a:br>
              <a:rPr lang="de-DE" smtClean="0"/>
            </a:br>
            <a:endParaRPr lang="de-DE" smtClean="0"/>
          </a:p>
        </p:txBody>
      </p:sp>
      <p:pic>
        <p:nvPicPr>
          <p:cNvPr id="14341" name="Picture 5" descr="fer_ho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1457325"/>
            <a:ext cx="2109787" cy="464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712788" y="1368425"/>
            <a:ext cx="7818437" cy="687388"/>
          </a:xfrm>
        </p:spPr>
        <p:txBody>
          <a:bodyPr/>
          <a:lstStyle/>
          <a:p>
            <a:r>
              <a:rPr lang="de-DE" smtClean="0"/>
              <a:t>Attraktiver Markt für deutsche Handwerker</a:t>
            </a:r>
          </a:p>
        </p:txBody>
      </p:sp>
      <p:sp>
        <p:nvSpPr>
          <p:cNvPr id="5124" name="Rectangl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712788" y="2214563"/>
            <a:ext cx="7818437" cy="3886200"/>
          </a:xfrm>
        </p:spPr>
        <p:txBody>
          <a:bodyPr/>
          <a:lstStyle/>
          <a:p>
            <a:pPr marL="273050" indent="-273050"/>
            <a:r>
              <a:rPr lang="de-DE" smtClean="0"/>
              <a:t>Hohes Nachfragepotential </a:t>
            </a:r>
          </a:p>
          <a:p>
            <a:pPr marL="273050" indent="-273050"/>
            <a:endParaRPr lang="de-DE" smtClean="0"/>
          </a:p>
          <a:p>
            <a:pPr marL="273050" indent="-273050"/>
            <a:r>
              <a:rPr lang="de-DE" smtClean="0"/>
              <a:t>Nachfrage kann durch inländisches Angebot nicht gedeckt werden</a:t>
            </a:r>
          </a:p>
          <a:p>
            <a:pPr marL="273050" indent="-273050"/>
            <a:endParaRPr lang="de-DE" smtClean="0"/>
          </a:p>
          <a:p>
            <a:pPr marL="273050" indent="-273050"/>
            <a:r>
              <a:rPr lang="de-DE" smtClean="0"/>
              <a:t>Gutes Image deutscher Handwerksleistungen </a:t>
            </a:r>
          </a:p>
          <a:p>
            <a:pPr marL="273050" indent="-273050">
              <a:buFont typeface="Wingdings" pitchFamily="2" charset="2"/>
              <a:buNone/>
            </a:pPr>
            <a:endParaRPr lang="de-DE" smtClean="0"/>
          </a:p>
          <a:p>
            <a:pPr marL="273050" indent="-273050"/>
            <a:r>
              <a:rPr lang="de-DE" smtClean="0"/>
              <a:t>Gute wirtschaftliche Lage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Großbauprojekt „Belval“</a:t>
            </a:r>
          </a:p>
        </p:txBody>
      </p:sp>
      <p:sp>
        <p:nvSpPr>
          <p:cNvPr id="6148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 marL="273050" indent="-273050" defTabSz="273050">
              <a:lnSpc>
                <a:spcPct val="95000"/>
              </a:lnSpc>
              <a:buFont typeface="Wingdings" pitchFamily="2" charset="2"/>
              <a:buNone/>
              <a:tabLst>
                <a:tab pos="177800" algn="l"/>
              </a:tabLst>
            </a:pPr>
            <a:r>
              <a:rPr lang="de-DE" smtClean="0"/>
              <a:t>Ehemaliges Stahlwerk und Hüttengelände</a:t>
            </a:r>
            <a:br>
              <a:rPr lang="de-DE" smtClean="0"/>
            </a:br>
            <a:endParaRPr lang="de-DE" smtClean="0"/>
          </a:p>
          <a:p>
            <a:pPr marL="273050" indent="-273050" defTabSz="273050">
              <a:lnSpc>
                <a:spcPct val="95000"/>
              </a:lnSpc>
              <a:buFont typeface="Wingdings" pitchFamily="2" charset="2"/>
              <a:buNone/>
              <a:tabLst>
                <a:tab pos="177800" algn="l"/>
              </a:tabLst>
            </a:pPr>
            <a:r>
              <a:rPr lang="de-DE" smtClean="0"/>
              <a:t>1.	Stadt der Wissenschaften</a:t>
            </a:r>
          </a:p>
          <a:p>
            <a:pPr marL="273050" indent="-273050" defTabSz="273050">
              <a:lnSpc>
                <a:spcPct val="95000"/>
              </a:lnSpc>
              <a:tabLst>
                <a:tab pos="177800" algn="l"/>
              </a:tabLst>
            </a:pPr>
            <a:r>
              <a:rPr lang="de-DE" smtClean="0"/>
              <a:t>Außenstandort der luxemburgischen Universität</a:t>
            </a:r>
          </a:p>
          <a:p>
            <a:pPr marL="273050" indent="-273050" defTabSz="273050">
              <a:lnSpc>
                <a:spcPct val="95000"/>
              </a:lnSpc>
              <a:tabLst>
                <a:tab pos="177800" algn="l"/>
              </a:tabLst>
            </a:pPr>
            <a:r>
              <a:rPr lang="de-DE" smtClean="0"/>
              <a:t>Schulen</a:t>
            </a:r>
          </a:p>
          <a:p>
            <a:pPr marL="273050" indent="-273050" defTabSz="273050">
              <a:lnSpc>
                <a:spcPct val="95000"/>
              </a:lnSpc>
              <a:tabLst>
                <a:tab pos="177800" algn="l"/>
              </a:tabLst>
            </a:pPr>
            <a:r>
              <a:rPr lang="de-DE" smtClean="0"/>
              <a:t>Standorte der Verwaltung</a:t>
            </a:r>
          </a:p>
          <a:p>
            <a:pPr marL="273050" indent="-273050" defTabSz="273050">
              <a:lnSpc>
                <a:spcPct val="95000"/>
              </a:lnSpc>
              <a:tabLst>
                <a:tab pos="177800" algn="l"/>
              </a:tabLst>
            </a:pPr>
            <a:r>
              <a:rPr lang="de-DE" smtClean="0"/>
              <a:t>Kulturelle Einrichtungen</a:t>
            </a:r>
          </a:p>
          <a:p>
            <a:pPr marL="273050" indent="-273050" defTabSz="273050">
              <a:lnSpc>
                <a:spcPct val="95000"/>
              </a:lnSpc>
              <a:tabLst>
                <a:tab pos="177800" algn="l"/>
              </a:tabLst>
            </a:pPr>
            <a:r>
              <a:rPr lang="de-DE" smtClean="0"/>
              <a:t>Forschungseinrichtungen</a:t>
            </a:r>
            <a:br>
              <a:rPr lang="de-DE" smtClean="0"/>
            </a:br>
            <a:endParaRPr lang="de-DE" smtClean="0"/>
          </a:p>
          <a:p>
            <a:pPr marL="273050" indent="-273050" defTabSz="273050">
              <a:lnSpc>
                <a:spcPct val="95000"/>
              </a:lnSpc>
              <a:buFont typeface="Wingdings" pitchFamily="2" charset="2"/>
              <a:buNone/>
              <a:tabLst>
                <a:tab pos="177800" algn="l"/>
              </a:tabLst>
            </a:pPr>
            <a:r>
              <a:rPr lang="de-DE" smtClean="0"/>
              <a:t>2.	Square Mile</a:t>
            </a:r>
          </a:p>
          <a:p>
            <a:pPr marL="273050" indent="-273050" defTabSz="273050">
              <a:lnSpc>
                <a:spcPct val="95000"/>
              </a:lnSpc>
              <a:tabLst>
                <a:tab pos="177800" algn="l"/>
              </a:tabLst>
            </a:pPr>
            <a:r>
              <a:rPr lang="de-DE" smtClean="0"/>
              <a:t>Dienstleistungssektor</a:t>
            </a:r>
          </a:p>
          <a:p>
            <a:pPr marL="273050" indent="-273050" defTabSz="273050">
              <a:lnSpc>
                <a:spcPct val="95000"/>
              </a:lnSpc>
              <a:tabLst>
                <a:tab pos="177800" algn="l"/>
              </a:tabLst>
            </a:pPr>
            <a:r>
              <a:rPr lang="de-DE" smtClean="0"/>
              <a:t>20% Wohnraum</a:t>
            </a:r>
            <a:br>
              <a:rPr lang="de-DE" smtClean="0"/>
            </a:br>
            <a:endParaRPr lang="de-DE" smtClean="0"/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3033713"/>
            <a:ext cx="2119312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5376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813" y="1457325"/>
            <a:ext cx="2135187" cy="144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5376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4667250"/>
            <a:ext cx="2119312" cy="141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5376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Großbauprojekt „Belval“</a:t>
            </a:r>
            <a:br>
              <a:rPr lang="de-DE" smtClean="0"/>
            </a:br>
            <a:endParaRPr lang="de-DE" smtClean="0"/>
          </a:p>
        </p:txBody>
      </p:sp>
      <p:sp>
        <p:nvSpPr>
          <p:cNvPr id="7172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de-DE" smtClean="0"/>
              <a:t>3. Park Belval</a:t>
            </a:r>
          </a:p>
          <a:p>
            <a:r>
              <a:rPr lang="de-DE" smtClean="0"/>
              <a:t>Grünanlagen</a:t>
            </a:r>
          </a:p>
          <a:p>
            <a:r>
              <a:rPr lang="de-DE" smtClean="0"/>
              <a:t>Sportzentrum</a:t>
            </a:r>
            <a:br>
              <a:rPr lang="de-DE" smtClean="0"/>
            </a:br>
            <a:endParaRPr lang="de-DE" smtClean="0"/>
          </a:p>
          <a:p>
            <a:pPr>
              <a:buFont typeface="Wingdings" pitchFamily="2" charset="2"/>
              <a:buNone/>
            </a:pPr>
            <a:r>
              <a:rPr lang="de-DE" smtClean="0"/>
              <a:t>4. Quartier Belval</a:t>
            </a:r>
          </a:p>
          <a:p>
            <a:r>
              <a:rPr lang="de-DE" smtClean="0"/>
              <a:t>Wohnraum für über 7.000 Menschen</a:t>
            </a:r>
          </a:p>
          <a:p>
            <a:pPr>
              <a:buFont typeface="Wingdings" pitchFamily="2" charset="2"/>
              <a:buNone/>
            </a:pPr>
            <a:endParaRPr lang="de-DE" smtClean="0"/>
          </a:p>
          <a:p>
            <a:pPr>
              <a:buFont typeface="Wingdings" pitchFamily="2" charset="2"/>
              <a:buNone/>
            </a:pPr>
            <a:r>
              <a:rPr lang="de-DE" smtClean="0"/>
              <a:t>Ausschreibungen z.B. über </a:t>
            </a:r>
            <a:r>
              <a:rPr lang="de-DE" smtClean="0">
                <a:hlinkClick r:id="rId3"/>
              </a:rPr>
              <a:t>www.fonds-belval.lu</a:t>
            </a:r>
            <a:endParaRPr lang="de-DE" smtClean="0"/>
          </a:p>
          <a:p>
            <a:pPr>
              <a:buFont typeface="Wingdings" pitchFamily="2" charset="2"/>
              <a:buNone/>
            </a:pPr>
            <a:endParaRPr lang="de-DE" smtClean="0"/>
          </a:p>
        </p:txBody>
      </p:sp>
      <p:pic>
        <p:nvPicPr>
          <p:cNvPr id="717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1485900"/>
            <a:ext cx="2119312" cy="15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5376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3244850"/>
            <a:ext cx="2119312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5376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4687888"/>
            <a:ext cx="2119312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5376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pic>
        <p:nvPicPr>
          <p:cNvPr id="8195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1036638"/>
            <a:ext cx="3732212" cy="52355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712788" y="1368425"/>
            <a:ext cx="7818437" cy="687388"/>
          </a:xfrm>
        </p:spPr>
        <p:txBody>
          <a:bodyPr/>
          <a:lstStyle/>
          <a:p>
            <a:r>
              <a:rPr lang="de-DE" smtClean="0"/>
              <a:t>Recherche nach geeigneten Fach- </a:t>
            </a:r>
            <a:br>
              <a:rPr lang="de-DE" smtClean="0"/>
            </a:br>
            <a:r>
              <a:rPr lang="de-DE" smtClean="0"/>
              <a:t>und Verbrauchermessen</a:t>
            </a:r>
            <a:br>
              <a:rPr lang="de-DE" smtClean="0"/>
            </a:br>
            <a:endParaRPr lang="de-DE" smtClean="0"/>
          </a:p>
        </p:txBody>
      </p:sp>
      <p:sp>
        <p:nvSpPr>
          <p:cNvPr id="9220" name="Rectangl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712788" y="2214563"/>
            <a:ext cx="6002337" cy="3886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de-DE" smtClean="0"/>
          </a:p>
          <a:p>
            <a:pPr>
              <a:buFont typeface="Wingdings" pitchFamily="2" charset="2"/>
              <a:buNone/>
            </a:pPr>
            <a:r>
              <a:rPr lang="de-DE" smtClean="0"/>
              <a:t>AUMA</a:t>
            </a:r>
          </a:p>
          <a:p>
            <a:pPr>
              <a:buFont typeface="Wingdings" pitchFamily="2" charset="2"/>
              <a:buNone/>
            </a:pPr>
            <a:r>
              <a:rPr lang="de-DE" smtClean="0"/>
              <a:t>(Ausstellungs- und Messeausschuss </a:t>
            </a:r>
          </a:p>
          <a:p>
            <a:pPr>
              <a:buFont typeface="Wingdings" pitchFamily="2" charset="2"/>
              <a:buNone/>
            </a:pPr>
            <a:r>
              <a:rPr lang="de-DE" smtClean="0"/>
              <a:t>der deutschen Wirtschaft) </a:t>
            </a:r>
          </a:p>
          <a:p>
            <a:pPr>
              <a:buFont typeface="Wingdings" pitchFamily="2" charset="2"/>
              <a:buNone/>
            </a:pPr>
            <a:endParaRPr lang="de-DE" smtClean="0"/>
          </a:p>
          <a:p>
            <a:pPr>
              <a:buFont typeface="Wingdings" pitchFamily="2" charset="2"/>
              <a:buNone/>
            </a:pPr>
            <a:r>
              <a:rPr lang="de-DE" smtClean="0"/>
              <a:t>Suche nach Ländern, Regionen, Städten,</a:t>
            </a:r>
          </a:p>
          <a:p>
            <a:pPr>
              <a:buFont typeface="Wingdings" pitchFamily="2" charset="2"/>
              <a:buNone/>
            </a:pPr>
            <a:r>
              <a:rPr lang="de-DE" smtClean="0"/>
              <a:t>Branchen, Zeiträumen, Titel und Veranstalter</a:t>
            </a:r>
          </a:p>
          <a:p>
            <a:pPr>
              <a:buFont typeface="Wingdings" pitchFamily="2" charset="2"/>
              <a:buNone/>
            </a:pPr>
            <a:r>
              <a:rPr lang="de-DE" smtClean="0"/>
              <a:t>möglich</a:t>
            </a:r>
          </a:p>
          <a:p>
            <a:pPr>
              <a:buFont typeface="Wingdings" pitchFamily="2" charset="2"/>
              <a:buNone/>
            </a:pPr>
            <a:endParaRPr lang="de-DE" smtClean="0"/>
          </a:p>
          <a:p>
            <a:pPr>
              <a:buFont typeface="Wingdings" pitchFamily="2" charset="2"/>
              <a:buNone/>
            </a:pPr>
            <a:r>
              <a:rPr lang="de-DE" smtClean="0">
                <a:hlinkClick r:id="rId3"/>
              </a:rPr>
              <a:t>www.auma.de</a:t>
            </a:r>
            <a:endParaRPr lang="de-DE" smtClean="0"/>
          </a:p>
          <a:p>
            <a:pPr>
              <a:buFont typeface="Wingdings" pitchFamily="2" charset="2"/>
              <a:buNone/>
            </a:pPr>
            <a:endParaRPr lang="de-DE" smtClean="0"/>
          </a:p>
        </p:txBody>
      </p:sp>
      <p:pic>
        <p:nvPicPr>
          <p:cNvPr id="9221" name="Picture 4" descr="Foto_Internationales_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8" y="1457325"/>
            <a:ext cx="2119312" cy="464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712788" y="1368425"/>
            <a:ext cx="7818437" cy="687388"/>
          </a:xfrm>
        </p:spPr>
        <p:txBody>
          <a:bodyPr/>
          <a:lstStyle/>
          <a:p>
            <a:r>
              <a:rPr lang="de-DE" smtClean="0"/>
              <a:t>Übersicht interessanter Messen in Luxemburg</a:t>
            </a:r>
            <a:r>
              <a:rPr lang="de-DE" sz="3000" smtClean="0"/>
              <a:t/>
            </a:r>
            <a:br>
              <a:rPr lang="de-DE" sz="3000" smtClean="0"/>
            </a:br>
            <a:endParaRPr lang="de-DE" sz="3000" smtClean="0"/>
          </a:p>
        </p:txBody>
      </p:sp>
      <p:sp>
        <p:nvSpPr>
          <p:cNvPr id="10244" name="Rectangl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712788" y="2214563"/>
            <a:ext cx="7818437" cy="38862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de-DE" smtClean="0"/>
              <a:t>05.-13.05.2012	  Frühjahrsmesse</a:t>
            </a:r>
            <a:br>
              <a:rPr lang="de-DE" smtClean="0"/>
            </a:b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13.-14.06.2012	  Greater Region Business Days (B2B)</a:t>
            </a:r>
          </a:p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r>
              <a:rPr lang="de-DE" smtClean="0"/>
              <a:t>14.-16.09.2012	  Oeko Foire</a:t>
            </a:r>
            <a:br>
              <a:rPr lang="de-DE" smtClean="0"/>
            </a:br>
            <a:r>
              <a:rPr lang="de-DE" smtClean="0"/>
              <a:t>		  ökologische Produkte und Dienstleistungen</a:t>
            </a:r>
            <a:br>
              <a:rPr lang="de-DE" smtClean="0"/>
            </a:b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13.-21.10.2012	  Herbstmesse</a:t>
            </a:r>
            <a:br>
              <a:rPr lang="de-DE" smtClean="0"/>
            </a:br>
            <a:r>
              <a:rPr lang="de-DE" smtClean="0"/>
              <a:t>		  Bauen, Wohnen, Einrichten</a:t>
            </a:r>
          </a:p>
          <a:p>
            <a:pPr marL="0" indent="0">
              <a:buFont typeface="Wingdings" pitchFamily="2" charset="2"/>
              <a:buNone/>
            </a:pPr>
            <a:endParaRPr lang="de-DE" smtClean="0"/>
          </a:p>
          <a:p>
            <a:pPr marL="0" indent="0">
              <a:buFont typeface="Wingdings" pitchFamily="2" charset="2"/>
              <a:buNone/>
            </a:pPr>
            <a:r>
              <a:rPr lang="de-DE" smtClean="0"/>
              <a:t>Ggf. finanzielle Fördermöglichkeiten berücksichtigen!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Welche Schritte müssen vor Auftragsbeginn beachtet werden?</a:t>
            </a:r>
            <a:br>
              <a:rPr lang="de-DE" smtClean="0"/>
            </a:br>
            <a:endParaRPr lang="de-DE" smtClean="0"/>
          </a:p>
        </p:txBody>
      </p:sp>
      <p:sp>
        <p:nvSpPr>
          <p:cNvPr id="57347" name="Rectangl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712788" y="2214563"/>
            <a:ext cx="7234237" cy="3886200"/>
          </a:xfrm>
        </p:spPr>
        <p:txBody>
          <a:bodyPr/>
          <a:lstStyle/>
          <a:p>
            <a:pPr marL="273050" indent="-273050">
              <a:buFont typeface="Wingdings" pitchFamily="2" charset="2"/>
              <a:buNone/>
              <a:defRPr/>
            </a:pPr>
            <a:endParaRPr lang="de-DE" dirty="0" smtClean="0"/>
          </a:p>
          <a:p>
            <a:pPr marL="273050" indent="-273050">
              <a:defRPr/>
            </a:pPr>
            <a:r>
              <a:rPr lang="de-DE" dirty="0" smtClean="0"/>
              <a:t>Meldung beim Mittelstandsministerium</a:t>
            </a:r>
          </a:p>
          <a:p>
            <a:pPr marL="273050" indent="-273050">
              <a:defRPr/>
            </a:pPr>
            <a:r>
              <a:rPr lang="de-DE" dirty="0" smtClean="0"/>
              <a:t>Ggf. Anmeldung beim Finanzamt</a:t>
            </a:r>
          </a:p>
          <a:p>
            <a:pPr marL="273050" indent="-273050">
              <a:defRPr/>
            </a:pPr>
            <a:r>
              <a:rPr lang="de-DE" dirty="0" smtClean="0"/>
              <a:t>Anmeldung von Mitarbeitern beim Gewerbeaufsichtsamt</a:t>
            </a:r>
          </a:p>
          <a:p>
            <a:pPr marL="273050" indent="-273050">
              <a:defRPr/>
            </a:pPr>
            <a:r>
              <a:rPr lang="de-DE" dirty="0" smtClean="0"/>
              <a:t>Einhaltung der arbeitsrechtlichen Bestimmungen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de-DE" dirty="0"/>
              <a:t> </a:t>
            </a:r>
            <a:r>
              <a:rPr lang="de-DE" dirty="0" smtClean="0"/>
              <a:t>   (Höchstarbeitszeiten, Mindest- und Tariflöhne)</a:t>
            </a:r>
          </a:p>
          <a:p>
            <a:pPr>
              <a:defRPr/>
            </a:pPr>
            <a:r>
              <a:rPr lang="de-DE" dirty="0" smtClean="0"/>
              <a:t>Nationale Feiertage beachten</a:t>
            </a:r>
          </a:p>
          <a:p>
            <a:pPr>
              <a:defRPr/>
            </a:pPr>
            <a:r>
              <a:rPr lang="de-DE" dirty="0" smtClean="0"/>
              <a:t>Zahlungsabsicherung / Vertragsgestaltung</a:t>
            </a:r>
          </a:p>
          <a:p>
            <a:pPr marL="273050" indent="-273050">
              <a:defRPr/>
            </a:pPr>
            <a:r>
              <a:rPr lang="de-DE" dirty="0" smtClean="0"/>
              <a:t>Kollektive Bauferien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ußzeilenplatzhalt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TheSans 6-SemiBold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 smtClean="0">
                <a:solidFill>
                  <a:schemeClr val="tx1"/>
                </a:solidFill>
                <a:latin typeface="Arial" charset="0"/>
              </a:rPr>
              <a:t>Erfolgreicher Markteinstieg in Luxemburg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712788" y="1368425"/>
            <a:ext cx="7818437" cy="687388"/>
          </a:xfrm>
        </p:spPr>
        <p:txBody>
          <a:bodyPr/>
          <a:lstStyle/>
          <a:p>
            <a:r>
              <a:rPr lang="de-DE" smtClean="0"/>
              <a:t>Arbeitsrecht / Arbeitnehmerentsendegesetz</a:t>
            </a:r>
            <a:br>
              <a:rPr lang="de-DE" smtClean="0"/>
            </a:br>
            <a:endParaRPr lang="de-DE" smtClean="0"/>
          </a:p>
        </p:txBody>
      </p:sp>
      <p:sp>
        <p:nvSpPr>
          <p:cNvPr id="12292" name="Rectangl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712788" y="2214563"/>
            <a:ext cx="7818437" cy="388620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tabLst>
                <a:tab pos="273050" algn="l"/>
              </a:tabLst>
            </a:pPr>
            <a:r>
              <a:rPr lang="de-DE" smtClean="0"/>
              <a:t>Arbeitszeiten / Überstunden</a:t>
            </a:r>
          </a:p>
          <a:p>
            <a:pPr marL="0" indent="0">
              <a:tabLst>
                <a:tab pos="273050" algn="l"/>
              </a:tabLst>
            </a:pPr>
            <a:r>
              <a:rPr lang="de-DE" smtClean="0"/>
              <a:t>	40 Stunden pro Woche / 8 Stunden pro Tag</a:t>
            </a:r>
          </a:p>
          <a:p>
            <a:pPr marL="0" indent="0">
              <a:tabLst>
                <a:tab pos="273050" algn="l"/>
              </a:tabLst>
            </a:pPr>
            <a:r>
              <a:rPr lang="de-DE" smtClean="0"/>
              <a:t>	Überstunden bis 48 Stunden pro Woche / 10 Stunden am Tag </a:t>
            </a:r>
            <a:br>
              <a:rPr lang="de-DE" smtClean="0"/>
            </a:br>
            <a:r>
              <a:rPr lang="de-DE" smtClean="0"/>
              <a:t>	bedürfen Zustimmung vom Gewerbeaufsichtsamt</a:t>
            </a:r>
            <a:br>
              <a:rPr lang="de-DE" smtClean="0"/>
            </a:b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Tariflöhne / Mindestlöhne</a:t>
            </a:r>
          </a:p>
          <a:p>
            <a:pPr marL="0" indent="0">
              <a:tabLst>
                <a:tab pos="273050" algn="l"/>
              </a:tabLst>
            </a:pPr>
            <a:r>
              <a:rPr lang="de-DE" smtClean="0"/>
              <a:t>	siehe: Inspection du travail et des mines</a:t>
            </a:r>
          </a:p>
          <a:p>
            <a:pPr marL="0" indent="0">
              <a:tabLst>
                <a:tab pos="273050" algn="l"/>
              </a:tabLst>
            </a:pPr>
            <a:r>
              <a:rPr lang="de-DE" smtClean="0"/>
              <a:t>	Mindestlohn: 12,4959 € (&gt; 18 Jahre, qualifiziert)</a:t>
            </a:r>
            <a:br>
              <a:rPr lang="de-DE" smtClean="0"/>
            </a:b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Nationale Feiertage beachten</a:t>
            </a:r>
            <a:br>
              <a:rPr lang="de-DE" smtClean="0"/>
            </a:b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Meldung an Gewerbeaufsichtsamt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oint_Vorlage_ab1-4-2011">
  <a:themeElements>
    <a:clrScheme name="Handwerkskammer Handwerk">
      <a:dk1>
        <a:srgbClr val="2A030A"/>
      </a:dk1>
      <a:lt1>
        <a:srgbClr val="FFFFFF"/>
      </a:lt1>
      <a:dk2>
        <a:srgbClr val="EE234A"/>
      </a:dk2>
      <a:lt2>
        <a:srgbClr val="B82C44"/>
      </a:lt2>
      <a:accent1>
        <a:srgbClr val="CA6173"/>
      </a:accent1>
      <a:accent2>
        <a:srgbClr val="DB95A1"/>
      </a:accent2>
      <a:accent3>
        <a:srgbClr val="EDCAD0"/>
      </a:accent3>
      <a:accent4>
        <a:srgbClr val="F25A77"/>
      </a:accent4>
      <a:accent5>
        <a:srgbClr val="F691A4"/>
      </a:accent5>
      <a:accent6>
        <a:srgbClr val="FBC8D2"/>
      </a:accent6>
      <a:hlink>
        <a:srgbClr val="2A030A"/>
      </a:hlink>
      <a:folHlink>
        <a:srgbClr val="2A030A"/>
      </a:folHlink>
    </a:clrScheme>
    <a:fontScheme name="Template_Allgeme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Tx/>
          <a:buSzTx/>
          <a:buFontTx/>
          <a:buNone/>
          <a:tabLst>
            <a:tab pos="88900" algn="l"/>
          </a:tabLst>
          <a:defRPr kumimoji="0" lang="de-DE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heSans 6-SemiBold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Tx/>
          <a:buSzTx/>
          <a:buFontTx/>
          <a:buNone/>
          <a:tabLst>
            <a:tab pos="88900" algn="l"/>
          </a:tabLst>
          <a:defRPr kumimoji="0" lang="de-DE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heSans 6-SemiBold" pitchFamily="1" charset="0"/>
          </a:defRPr>
        </a:defPPr>
      </a:lstStyle>
    </a:lnDef>
  </a:objectDefaults>
  <a:extraClrSchemeLst>
    <a:extraClrScheme>
      <a:clrScheme name="Template_Allgemein 1">
        <a:dk1>
          <a:srgbClr val="000000"/>
        </a:dk1>
        <a:lt1>
          <a:srgbClr val="FFFFFF"/>
        </a:lt1>
        <a:dk2>
          <a:srgbClr val="EE234A"/>
        </a:dk2>
        <a:lt2>
          <a:srgbClr val="B82C44"/>
        </a:lt2>
        <a:accent1>
          <a:srgbClr val="CA6173"/>
        </a:accent1>
        <a:accent2>
          <a:srgbClr val="EDCAD0"/>
        </a:accent2>
        <a:accent3>
          <a:srgbClr val="FFFFFF"/>
        </a:accent3>
        <a:accent4>
          <a:srgbClr val="000000"/>
        </a:accent4>
        <a:accent5>
          <a:srgbClr val="E1B7BC"/>
        </a:accent5>
        <a:accent6>
          <a:srgbClr val="D7B7BC"/>
        </a:accent6>
        <a:hlink>
          <a:srgbClr val="F25A77"/>
        </a:hlink>
        <a:folHlink>
          <a:srgbClr val="FBC8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Allgemein 2">
        <a:dk1>
          <a:srgbClr val="000000"/>
        </a:dk1>
        <a:lt1>
          <a:srgbClr val="FFFFFF"/>
        </a:lt1>
        <a:dk2>
          <a:srgbClr val="FBCB3D"/>
        </a:dk2>
        <a:lt2>
          <a:srgbClr val="FF9933"/>
        </a:lt2>
        <a:accent1>
          <a:srgbClr val="FFB366"/>
        </a:accent1>
        <a:accent2>
          <a:srgbClr val="FFE5CC"/>
        </a:accent2>
        <a:accent3>
          <a:srgbClr val="FFFFFF"/>
        </a:accent3>
        <a:accent4>
          <a:srgbClr val="000000"/>
        </a:accent4>
        <a:accent5>
          <a:srgbClr val="FFD6B8"/>
        </a:accent5>
        <a:accent6>
          <a:srgbClr val="E7CFB9"/>
        </a:accent6>
        <a:hlink>
          <a:srgbClr val="FCD86E"/>
        </a:hlink>
        <a:folHlink>
          <a:srgbClr val="FEF2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Allgemein 3">
        <a:dk1>
          <a:srgbClr val="000000"/>
        </a:dk1>
        <a:lt1>
          <a:srgbClr val="FFFFFF"/>
        </a:lt1>
        <a:dk2>
          <a:srgbClr val="B4BD00"/>
        </a:dk2>
        <a:lt2>
          <a:srgbClr val="5A8E1E"/>
        </a:lt2>
        <a:accent1>
          <a:srgbClr val="83AA56"/>
        </a:accent1>
        <a:accent2>
          <a:srgbClr val="D6E3C7"/>
        </a:accent2>
        <a:accent3>
          <a:srgbClr val="FFFFFF"/>
        </a:accent3>
        <a:accent4>
          <a:srgbClr val="000000"/>
        </a:accent4>
        <a:accent5>
          <a:srgbClr val="C1D2B4"/>
        </a:accent5>
        <a:accent6>
          <a:srgbClr val="C2CEB4"/>
        </a:accent6>
        <a:hlink>
          <a:srgbClr val="C7CE40"/>
        </a:hlink>
        <a:folHlink>
          <a:srgbClr val="ECEEB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Allgemein 4">
        <a:dk1>
          <a:srgbClr val="000000"/>
        </a:dk1>
        <a:lt1>
          <a:srgbClr val="FFFFFF"/>
        </a:lt1>
        <a:dk2>
          <a:srgbClr val="488FDB"/>
        </a:dk2>
        <a:lt2>
          <a:srgbClr val="073070"/>
        </a:lt2>
        <a:accent1>
          <a:srgbClr val="456494"/>
        </a:accent1>
        <a:accent2>
          <a:srgbClr val="C1CBDB"/>
        </a:accent2>
        <a:accent3>
          <a:srgbClr val="FFFFFF"/>
        </a:accent3>
        <a:accent4>
          <a:srgbClr val="000000"/>
        </a:accent4>
        <a:accent5>
          <a:srgbClr val="B0B8C8"/>
        </a:accent5>
        <a:accent6>
          <a:srgbClr val="AFB8C6"/>
        </a:accent6>
        <a:hlink>
          <a:srgbClr val="76ABE4"/>
        </a:hlink>
        <a:folHlink>
          <a:srgbClr val="D1E3F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PPoint_Vorlage_ab1-4-2011</Template>
  <TotalTime>0</TotalTime>
  <Words>228</Words>
  <Application>Microsoft Office PowerPoint</Application>
  <PresentationFormat>Bildschirmpräsentation (4:3)</PresentationFormat>
  <Paragraphs>103</Paragraphs>
  <Slides>11</Slides>
  <Notes>11</Notes>
  <HiddenSlides>2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TheSans 6-SemiBold</vt:lpstr>
      <vt:lpstr>ＭＳ Ｐゴシック</vt:lpstr>
      <vt:lpstr>Arial</vt:lpstr>
      <vt:lpstr>Wingdings</vt:lpstr>
      <vt:lpstr>Times New Roman</vt:lpstr>
      <vt:lpstr>PPoint_Vorlage_ab1-4-2011</vt:lpstr>
      <vt:lpstr>Erfolgreicher Markteinstieg  in Luxemburg</vt:lpstr>
      <vt:lpstr>Attraktiver Markt für deutsche Handwerker</vt:lpstr>
      <vt:lpstr>Großbauprojekt „Belval“</vt:lpstr>
      <vt:lpstr>Großbauprojekt „Belval“ </vt:lpstr>
      <vt:lpstr>PowerPoint-Präsentation</vt:lpstr>
      <vt:lpstr>Recherche nach geeigneten Fach-  und Verbrauchermessen </vt:lpstr>
      <vt:lpstr>Übersicht interessanter Messen in Luxemburg </vt:lpstr>
      <vt:lpstr>Welche Schritte müssen vor Auftragsbeginn beachtet werden? </vt:lpstr>
      <vt:lpstr>Arbeitsrecht / Arbeitnehmerentsendegesetz </vt:lpstr>
      <vt:lpstr>Kollektive Bauferien </vt:lpstr>
      <vt:lpstr>Vielen Dank  für Ihre Aufmerksamkeit </vt:lpstr>
    </vt:vector>
  </TitlesOfParts>
  <Company>HwK Koblenz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Aufträge erfolgreich abwickeln in Luxemburg</dc:title>
  <dc:creator>HwK</dc:creator>
  <cp:lastModifiedBy>Zuegner, Christiane</cp:lastModifiedBy>
  <cp:revision>21</cp:revision>
  <cp:lastPrinted>2012-03-08T11:25:01Z</cp:lastPrinted>
  <dcterms:created xsi:type="dcterms:W3CDTF">2011-10-19T10:10:03Z</dcterms:created>
  <dcterms:modified xsi:type="dcterms:W3CDTF">2012-03-08T11:31:57Z</dcterms:modified>
</cp:coreProperties>
</file>