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customUI/images/BA_Logo.png" ContentType="image/.png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c88175fd60964aa6" Type="http://schemas.microsoft.com/office/2006/relationships/ui/extensibility" Target="customUI/customUI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58" r:id="rId2"/>
    <p:sldMasterId id="2147483659" r:id="rId3"/>
    <p:sldMasterId id="2147483661" r:id="rId4"/>
    <p:sldMasterId id="2147483662" r:id="rId5"/>
  </p:sldMasterIdLst>
  <p:notesMasterIdLst>
    <p:notesMasterId r:id="rId25"/>
  </p:notesMasterIdLst>
  <p:handoutMasterIdLst>
    <p:handoutMasterId r:id="rId26"/>
  </p:handoutMasterIdLst>
  <p:sldIdLst>
    <p:sldId id="312" r:id="rId6"/>
    <p:sldId id="314" r:id="rId7"/>
    <p:sldId id="318" r:id="rId8"/>
    <p:sldId id="304" r:id="rId9"/>
    <p:sldId id="315" r:id="rId10"/>
    <p:sldId id="316" r:id="rId11"/>
    <p:sldId id="317" r:id="rId12"/>
    <p:sldId id="313" r:id="rId13"/>
    <p:sldId id="301" r:id="rId14"/>
    <p:sldId id="290" r:id="rId15"/>
    <p:sldId id="291" r:id="rId16"/>
    <p:sldId id="303" r:id="rId17"/>
    <p:sldId id="302" r:id="rId18"/>
    <p:sldId id="300" r:id="rId19"/>
    <p:sldId id="299" r:id="rId20"/>
    <p:sldId id="306" r:id="rId21"/>
    <p:sldId id="307" r:id="rId22"/>
    <p:sldId id="305" r:id="rId23"/>
    <p:sldId id="308" r:id="rId24"/>
  </p:sldIdLst>
  <p:sldSz cx="9180513" cy="6883400"/>
  <p:notesSz cx="6797675" cy="9982200"/>
  <p:defaultTextStyle>
    <a:defPPr>
      <a:defRPr lang="de-DE"/>
    </a:defPPr>
    <a:lvl1pPr algn="l" rtl="0" fontAlgn="base">
      <a:lnSpc>
        <a:spcPct val="9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lanasj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AAAAAA"/>
    <a:srgbClr val="787878"/>
    <a:srgbClr val="4F98A9"/>
    <a:srgbClr val="569FB0"/>
    <a:srgbClr val="80B7C4"/>
    <a:srgbClr val="ADADAD"/>
    <a:srgbClr val="C8C8C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0311" autoAdjust="0"/>
  </p:normalViewPr>
  <p:slideViewPr>
    <p:cSldViewPr snapToGrid="0">
      <p:cViewPr varScale="1">
        <p:scale>
          <a:sx n="64" d="100"/>
          <a:sy n="64" d="100"/>
        </p:scale>
        <p:origin x="-792" y="-108"/>
      </p:cViewPr>
      <p:guideLst>
        <p:guide orient="horz" pos="1054"/>
        <p:guide orient="horz" pos="785"/>
        <p:guide orient="horz"/>
        <p:guide orient="horz" pos="4037"/>
        <p:guide orient="horz" pos="172"/>
        <p:guide pos="322"/>
        <p:guide pos="51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73" d="100"/>
          <a:sy n="73" d="100"/>
        </p:scale>
        <p:origin x="-2232" y="-132"/>
      </p:cViewPr>
      <p:guideLst>
        <p:guide orient="horz" pos="3145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3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67404-156E-47EB-9877-E087AC5685E3}" type="datetimeFigureOut">
              <a:rPr lang="de-DE" smtClean="0"/>
              <a:pPr/>
              <a:t>14.06.2011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82139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82139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7242E3-06F1-4C75-A171-9FD46FAE3E85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1085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47713"/>
            <a:ext cx="4992687" cy="3744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85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41865"/>
            <a:ext cx="5435600" cy="449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</a:p>
        </p:txBody>
      </p:sp>
      <p:sp>
        <p:nvSpPr>
          <p:cNvPr id="1085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553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de-DE"/>
          </a:p>
        </p:txBody>
      </p:sp>
      <p:sp>
        <p:nvSpPr>
          <p:cNvPr id="1085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80553"/>
            <a:ext cx="2946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fld id="{835149F0-327F-4C26-9CE6-1E2E8A201C4A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744193-3692-4C5C-8F04-15470DAE1CED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>
              <a:spcBef>
                <a:spcPct val="0"/>
              </a:spcBef>
            </a:pPr>
            <a:r>
              <a:rPr lang="de-DE" smtClean="0"/>
              <a:t>Nutzungshinweise zur Titelfolie:</a:t>
            </a:r>
          </a:p>
          <a:p>
            <a:pPr lvl="1" eaLnBrk="1" hangingPunct="1">
              <a:spcBef>
                <a:spcPct val="0"/>
              </a:spcBef>
            </a:pPr>
            <a:r>
              <a:rPr lang="de-DE" b="1" smtClean="0"/>
              <a:t>Version: „Mit Bild“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Alternativ zur Version „ohne Bild“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r>
              <a:rPr lang="de-DE" b="1" smtClean="0"/>
              <a:t>Textfeld oben links: </a:t>
            </a:r>
            <a:br>
              <a:rPr lang="de-DE" b="1" smtClean="0"/>
            </a:br>
            <a:r>
              <a:rPr lang="de-DE" smtClean="0"/>
              <a:t>Vertiefende Information zum Inhalt (nicht Überschrift) bis max. drei Zeilen.</a:t>
            </a:r>
            <a:br>
              <a:rPr lang="de-DE" smtClean="0"/>
            </a:br>
            <a:r>
              <a:rPr lang="de-DE" smtClean="0"/>
              <a:t>Text einfach überschreiben.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Kann auch entfallen.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Typografie (im Textrahmen bereits voreingestellt): </a:t>
            </a:r>
            <a:br>
              <a:rPr lang="de-DE" smtClean="0"/>
            </a:br>
            <a:r>
              <a:rPr lang="de-DE" smtClean="0"/>
              <a:t>Arial -- 20pt -- Weiß -- 1 bis 3 Zeilen, vertikal von oben beginnend -- Zeilenabstand: 0,9 -- linksbündig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r>
              <a:rPr lang="de-DE" b="1" smtClean="0"/>
              <a:t>Textfeld „ </a:t>
            </a:r>
            <a:r>
              <a:rPr lang="de-DE" sz="500" b="1" smtClean="0"/>
              <a:t>Referent - Datum - Version“:</a:t>
            </a:r>
            <a:br>
              <a:rPr lang="de-DE" sz="500" b="1" smtClean="0"/>
            </a:br>
            <a:r>
              <a:rPr lang="de-DE" smtClean="0"/>
              <a:t>Text einfach überschreiben.</a:t>
            </a:r>
            <a:r>
              <a:rPr lang="de-DE" sz="500" smtClean="0"/>
              <a:t/>
            </a:r>
            <a:br>
              <a:rPr lang="de-DE" sz="500" smtClean="0"/>
            </a:br>
            <a:r>
              <a:rPr lang="de-DE" smtClean="0"/>
              <a:t>Kann auch entfallen.</a:t>
            </a:r>
            <a:br>
              <a:rPr lang="de-DE" smtClean="0"/>
            </a:br>
            <a:r>
              <a:rPr lang="de-DE" smtClean="0"/>
              <a:t>Achtung: Weiße Linie bleibt in jeden Fall stehen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Typografie (im Textrahmen bereits voreingestellt): </a:t>
            </a:r>
            <a:br>
              <a:rPr lang="de-DE" smtClean="0"/>
            </a:br>
            <a:r>
              <a:rPr lang="de-DE" smtClean="0"/>
              <a:t>Arial -- 14pt -- Weiß -- 1 Zeile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r>
              <a:rPr lang="de-DE" b="1" smtClean="0"/>
              <a:t>Grauer Block oben rechts: </a:t>
            </a:r>
            <a:br>
              <a:rPr lang="de-DE" b="1" smtClean="0"/>
            </a:br>
            <a:r>
              <a:rPr lang="de-DE" smtClean="0"/>
              <a:t>Bleibt leer; keine Beschriftung.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r>
              <a:rPr lang="de-DE" b="1" smtClean="0"/>
              <a:t>Bildfeld (Mitte):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Bild auf der Masterfolie einfügen [Menü &gt; Ansicht &gt; Master &gt; Folienmaster].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Den grauen Platzhalter mit dem Text löschen. Bild importieren (einfügen) und in den Hintergrund stellen. Idealerweise hat das Bild - zumindest tendenziell - die geforderten Proportionen.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Technische Bildmindestanforderung: Farbig (nicht bunt), Auflösung: 72 dpi bei 1024 Pixel in der Breite.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Hinweis: Oben und unten ist eine (unsichtbare) weiße Maske als Hilfe eingefügt. Sie deckt überstehende Bildbereiche nach oben und unten ab. Vorraussetzung: Bild ist in den Hintergrund gestellt.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r>
              <a:rPr lang="de-DE" b="1" smtClean="0"/>
              <a:t>Roter BA-Balken: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Hier erscheint der Titel (die Schlagzeile) der Präsentation.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Typografie (im Textrahmen bereits voreingestellt): </a:t>
            </a:r>
            <a:br>
              <a:rPr lang="de-DE" smtClean="0"/>
            </a:br>
            <a:r>
              <a:rPr lang="de-DE" smtClean="0"/>
              <a:t>Arial -- 31pt -- Weiß -- 1 bis 2 Zeilen, vertikal mittig -- Zeilenabstand: 0,9 -- rechtsbündig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Breite des Balkens verbindlich.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r>
              <a:rPr lang="de-DE" b="1" smtClean="0"/>
              <a:t>Logo:</a:t>
            </a:r>
          </a:p>
          <a:p>
            <a:pPr lvl="1" eaLnBrk="1" hangingPunct="1">
              <a:spcBef>
                <a:spcPct val="0"/>
              </a:spcBef>
            </a:pPr>
            <a:r>
              <a:rPr lang="de-DE" smtClean="0"/>
              <a:t>Größe und Stand nicht abänderbar.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  <a:p>
            <a:pPr lvl="1" eaLnBrk="1" hangingPunct="1">
              <a:spcBef>
                <a:spcPct val="0"/>
              </a:spcBef>
            </a:pPr>
            <a:r>
              <a:rPr lang="de-DE" b="1" smtClean="0">
                <a:solidFill>
                  <a:srgbClr val="E2001A"/>
                </a:solidFill>
              </a:rPr>
              <a:t>RGB-Wert BA-Rot: R226 G0 B26</a:t>
            </a:r>
          </a:p>
          <a:p>
            <a:pPr lvl="1" eaLnBrk="1" hangingPunct="1">
              <a:spcBef>
                <a:spcPct val="0"/>
              </a:spcBef>
            </a:pPr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8975" y="2138363"/>
            <a:ext cx="7802563" cy="147478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6363" y="3900488"/>
            <a:ext cx="6427787" cy="17589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8475" y="2832603"/>
            <a:ext cx="5724525" cy="1288045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8788" y="1606550"/>
            <a:ext cx="8262937" cy="454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11175" y="1657350"/>
            <a:ext cx="3773488" cy="183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437063" y="1657350"/>
            <a:ext cx="3775075" cy="183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Rectangle 3"/>
          <p:cNvSpPr>
            <a:spLocks noChangeArrowheads="1"/>
          </p:cNvSpPr>
          <p:nvPr userDrawn="1"/>
        </p:nvSpPr>
        <p:spPr bwMode="auto">
          <a:xfrm>
            <a:off x="0" y="1485900"/>
            <a:ext cx="9180513" cy="4141788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29380" name="Rectangle 4"/>
          <p:cNvSpPr>
            <a:spLocks noChangeArrowheads="1"/>
          </p:cNvSpPr>
          <p:nvPr userDrawn="1"/>
        </p:nvSpPr>
        <p:spPr bwMode="auto">
          <a:xfrm>
            <a:off x="0" y="0"/>
            <a:ext cx="6877050" cy="1487488"/>
          </a:xfrm>
          <a:prstGeom prst="rect">
            <a:avLst/>
          </a:prstGeom>
          <a:solidFill>
            <a:srgbClr val="E2001A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229381" name="Line 5"/>
          <p:cNvSpPr>
            <a:spLocks noChangeShapeType="1"/>
          </p:cNvSpPr>
          <p:nvPr userDrawn="1"/>
        </p:nvSpPr>
        <p:spPr bwMode="auto">
          <a:xfrm>
            <a:off x="0" y="1193800"/>
            <a:ext cx="6913563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29382" name="Rectangle 6"/>
          <p:cNvSpPr>
            <a:spLocks noChangeArrowheads="1"/>
          </p:cNvSpPr>
          <p:nvPr userDrawn="1"/>
        </p:nvSpPr>
        <p:spPr bwMode="auto">
          <a:xfrm>
            <a:off x="6929438" y="0"/>
            <a:ext cx="2251075" cy="1487488"/>
          </a:xfrm>
          <a:prstGeom prst="rect">
            <a:avLst/>
          </a:prstGeom>
          <a:solidFill>
            <a:srgbClr val="C8C8C8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de-DE"/>
          </a:p>
        </p:txBody>
      </p:sp>
      <p:sp>
        <p:nvSpPr>
          <p:cNvPr id="229385" name="Text Box 9"/>
          <p:cNvSpPr txBox="1">
            <a:spLocks noChangeArrowheads="1"/>
          </p:cNvSpPr>
          <p:nvPr userDrawn="1"/>
        </p:nvSpPr>
        <p:spPr bwMode="auto">
          <a:xfrm>
            <a:off x="1638300" y="2397125"/>
            <a:ext cx="3203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5" rIns="91407" bIns="45705">
            <a:spAutoFit/>
          </a:bodyPr>
          <a:lstStyle/>
          <a:p>
            <a:pPr defTabSz="917575">
              <a:lnSpc>
                <a:spcPct val="100000"/>
              </a:lnSpc>
            </a:pPr>
            <a:endParaRPr lang="de-DE" sz="1800"/>
          </a:p>
        </p:txBody>
      </p:sp>
      <p:sp>
        <p:nvSpPr>
          <p:cNvPr id="22938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781175" y="2718303"/>
            <a:ext cx="5724525" cy="1288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Titelmasterformat durch Klicken bearbeiten</a:t>
            </a:r>
            <a:br>
              <a:rPr lang="de-DE" smtClean="0"/>
            </a:br>
            <a:endParaRPr lang="de-DE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9" r:id="rId2"/>
    <p:sldLayoutId id="2147483680" r:id="rId3"/>
    <p:sldLayoutId id="2147483725" r:id="rId4"/>
  </p:sldLayoutIdLst>
  <p:hf sldNum="0" hdr="0" dt="0"/>
  <p:txStyles>
    <p:titleStyle>
      <a:lvl1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2pPr>
      <a:lvl3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3pPr>
      <a:lvl4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4pPr>
      <a:lvl5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5pPr>
      <a:lvl6pPr marL="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6pPr>
      <a:lvl7pPr marL="9144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7pPr>
      <a:lvl8pPr marL="13716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8pPr>
      <a:lvl9pPr marL="18288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3100" b="1">
          <a:solidFill>
            <a:schemeClr val="tx1"/>
          </a:solidFill>
          <a:latin typeface="Arial" charset="0"/>
        </a:defRPr>
      </a:lvl9pPr>
    </p:titleStyle>
    <p:bodyStyle>
      <a:lvl1pPr marL="344488" indent="-344488" algn="l" defTabSz="917575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6125" indent="-287338" algn="l" defTabSz="917575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7763" indent="-230188" algn="l" defTabSz="917575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06550" indent="-230188" algn="l" defTabSz="917575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653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225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97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369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941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266" name="Picture 42" descr="BA_Logo_3c_2Z_200mm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1775" y="74613"/>
            <a:ext cx="996950" cy="201612"/>
          </a:xfrm>
          <a:prstGeom prst="rect">
            <a:avLst/>
          </a:prstGeom>
          <a:noFill/>
        </p:spPr>
      </p:pic>
      <p:sp>
        <p:nvSpPr>
          <p:cNvPr id="1802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2750" y="6657975"/>
            <a:ext cx="66055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20" rIns="91434" bIns="45720" numCol="1" anchor="t" anchorCtr="0" compatLnSpc="1">
            <a:prstTxWarp prst="textNoShape">
              <a:avLst/>
            </a:prstTxWarp>
          </a:bodyPr>
          <a:lstStyle>
            <a:lvl1pPr defTabSz="917575" eaLnBrk="0" hangingPunct="0">
              <a:lnSpc>
                <a:spcPct val="100000"/>
              </a:lnSpc>
              <a:spcBef>
                <a:spcPct val="0"/>
              </a:spcBef>
              <a:defRPr sz="1000"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  <p:sp>
        <p:nvSpPr>
          <p:cNvPr id="180228" name="Rectangle 4"/>
          <p:cNvSpPr>
            <a:spLocks noChangeArrowheads="1"/>
          </p:cNvSpPr>
          <p:nvPr userDrawn="1"/>
        </p:nvSpPr>
        <p:spPr bwMode="auto">
          <a:xfrm>
            <a:off x="1673225" y="0"/>
            <a:ext cx="6530975" cy="273050"/>
          </a:xfrm>
          <a:prstGeom prst="rect">
            <a:avLst/>
          </a:prstGeom>
          <a:solidFill>
            <a:srgbClr val="E2001A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80229" name="Rectangle 5"/>
          <p:cNvSpPr>
            <a:spLocks noChangeArrowheads="1"/>
          </p:cNvSpPr>
          <p:nvPr userDrawn="1"/>
        </p:nvSpPr>
        <p:spPr bwMode="auto">
          <a:xfrm>
            <a:off x="8255000" y="0"/>
            <a:ext cx="925513" cy="273050"/>
          </a:xfrm>
          <a:prstGeom prst="rect">
            <a:avLst/>
          </a:prstGeom>
          <a:solidFill>
            <a:srgbClr val="C8C8C8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80232" name="McK Slide Elements"/>
          <p:cNvGrpSpPr>
            <a:grpSpLocks/>
          </p:cNvGrpSpPr>
          <p:nvPr userDrawn="1"/>
        </p:nvGrpSpPr>
        <p:grpSpPr bwMode="auto">
          <a:xfrm>
            <a:off x="538163" y="1147763"/>
            <a:ext cx="8478837" cy="5708650"/>
            <a:chOff x="331" y="706"/>
            <a:chExt cx="5213" cy="3511"/>
          </a:xfrm>
        </p:grpSpPr>
        <p:sp>
          <p:nvSpPr>
            <p:cNvPr id="180233" name="McK Source" hidden="1"/>
            <p:cNvSpPr txBox="1">
              <a:spLocks noChangeArrowheads="1"/>
            </p:cNvSpPr>
            <p:nvPr userDrawn="1"/>
          </p:nvSpPr>
          <p:spPr bwMode="auto">
            <a:xfrm>
              <a:off x="399" y="4105"/>
              <a:ext cx="514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588963" indent="-588963" defTabSz="917575">
                <a:lnSpc>
                  <a:spcPct val="100000"/>
                </a:lnSpc>
                <a:spcBef>
                  <a:spcPct val="0"/>
                </a:spcBef>
                <a:tabLst>
                  <a:tab pos="546100" algn="r"/>
                </a:tabLst>
              </a:pPr>
              <a:r>
                <a:rPr lang="de-DE" sz="1200">
                  <a:solidFill>
                    <a:schemeClr val="bg1"/>
                  </a:solidFill>
                </a:rPr>
                <a:t>	Quelle:	Projektgruppe 5.1, LAA Sachsen IIc</a:t>
              </a:r>
            </a:p>
          </p:txBody>
        </p:sp>
        <p:sp>
          <p:nvSpPr>
            <p:cNvPr id="180234" name="McK Measure" hidden="1"/>
            <p:cNvSpPr txBox="1">
              <a:spLocks noChangeArrowheads="1"/>
            </p:cNvSpPr>
            <p:nvPr userDrawn="1"/>
          </p:nvSpPr>
          <p:spPr bwMode="auto">
            <a:xfrm>
              <a:off x="331" y="706"/>
              <a:ext cx="5049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5484" tIns="0" rIns="95484" bIns="0">
              <a:spAutoFit/>
            </a:bodyPr>
            <a:lstStyle/>
            <a:p>
              <a:pPr defTabSz="935038">
                <a:lnSpc>
                  <a:spcPct val="100000"/>
                </a:lnSpc>
                <a:spcBef>
                  <a:spcPct val="0"/>
                </a:spcBef>
              </a:pPr>
              <a:r>
                <a:rPr lang="de-DE" sz="1600"/>
                <a:t>Unit of measure</a:t>
              </a:r>
            </a:p>
          </p:txBody>
        </p:sp>
        <p:grpSp>
          <p:nvGrpSpPr>
            <p:cNvPr id="180235" name="McK Legend Boxes" hidden="1"/>
            <p:cNvGrpSpPr>
              <a:grpSpLocks/>
            </p:cNvGrpSpPr>
            <p:nvPr userDrawn="1"/>
          </p:nvGrpSpPr>
          <p:grpSpPr bwMode="auto">
            <a:xfrm>
              <a:off x="4730" y="713"/>
              <a:ext cx="633" cy="616"/>
              <a:chOff x="4902" y="169"/>
              <a:chExt cx="633" cy="617"/>
            </a:xfrm>
          </p:grpSpPr>
          <p:sp>
            <p:nvSpPr>
              <p:cNvPr id="180236" name="Rectangle 12" hidden="1"/>
              <p:cNvSpPr>
                <a:spLocks noChangeArrowheads="1"/>
              </p:cNvSpPr>
              <p:nvPr userDrawn="1"/>
            </p:nvSpPr>
            <p:spPr bwMode="auto">
              <a:xfrm>
                <a:off x="4902" y="178"/>
                <a:ext cx="211" cy="11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80237" name="Rectangle 13" hidden="1"/>
              <p:cNvSpPr>
                <a:spLocks noChangeArrowheads="1"/>
              </p:cNvSpPr>
              <p:nvPr userDrawn="1"/>
            </p:nvSpPr>
            <p:spPr bwMode="auto">
              <a:xfrm>
                <a:off x="4902" y="340"/>
                <a:ext cx="211" cy="11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80238" name="Rectangle 14" hidden="1"/>
              <p:cNvSpPr>
                <a:spLocks noChangeArrowheads="1"/>
              </p:cNvSpPr>
              <p:nvPr userDrawn="1"/>
            </p:nvSpPr>
            <p:spPr bwMode="auto">
              <a:xfrm>
                <a:off x="5172" y="169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180239" name="Rectangle 15" hidden="1"/>
              <p:cNvSpPr>
                <a:spLocks noChangeArrowheads="1"/>
              </p:cNvSpPr>
              <p:nvPr userDrawn="1"/>
            </p:nvSpPr>
            <p:spPr bwMode="auto">
              <a:xfrm>
                <a:off x="5172" y="331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180240" name="Rectangle 16" hidden="1"/>
              <p:cNvSpPr>
                <a:spLocks noChangeArrowheads="1"/>
              </p:cNvSpPr>
              <p:nvPr userDrawn="1"/>
            </p:nvSpPr>
            <p:spPr bwMode="auto">
              <a:xfrm>
                <a:off x="5172" y="493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180241" name="Rectangle 17" hidden="1"/>
              <p:cNvSpPr>
                <a:spLocks noChangeArrowheads="1"/>
              </p:cNvSpPr>
              <p:nvPr userDrawn="1"/>
            </p:nvSpPr>
            <p:spPr bwMode="auto">
              <a:xfrm>
                <a:off x="4902" y="502"/>
                <a:ext cx="211" cy="11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180242" name="Rectangle 18" hidden="1"/>
              <p:cNvSpPr>
                <a:spLocks noChangeArrowheads="1"/>
              </p:cNvSpPr>
              <p:nvPr userDrawn="1"/>
            </p:nvSpPr>
            <p:spPr bwMode="auto">
              <a:xfrm>
                <a:off x="5172" y="655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180243" name="Rectangle 19" hidden="1"/>
              <p:cNvSpPr>
                <a:spLocks noChangeArrowheads="1"/>
              </p:cNvSpPr>
              <p:nvPr userDrawn="1"/>
            </p:nvSpPr>
            <p:spPr bwMode="auto">
              <a:xfrm>
                <a:off x="4902" y="664"/>
                <a:ext cx="211" cy="116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180244" name="McK Footnote" hidden="1"/>
            <p:cNvSpPr txBox="1">
              <a:spLocks noChangeArrowheads="1"/>
            </p:cNvSpPr>
            <p:nvPr userDrawn="1"/>
          </p:nvSpPr>
          <p:spPr bwMode="auto">
            <a:xfrm>
              <a:off x="399" y="3903"/>
              <a:ext cx="514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588963" indent="-588963" defTabSz="917575">
                <a:lnSpc>
                  <a:spcPct val="100000"/>
                </a:lnSpc>
                <a:spcBef>
                  <a:spcPct val="0"/>
                </a:spcBef>
                <a:tabLst>
                  <a:tab pos="546100" algn="r"/>
                </a:tabLst>
              </a:pPr>
              <a:r>
                <a:rPr lang="de-DE" sz="1200"/>
                <a:t>	*	Footnote</a:t>
              </a:r>
            </a:p>
          </p:txBody>
        </p:sp>
      </p:grpSp>
      <p:sp>
        <p:nvSpPr>
          <p:cNvPr id="180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92125" y="649288"/>
            <a:ext cx="7720013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Titelmasterformat durch Klicken bearbeiten</a:t>
            </a:r>
            <a:br>
              <a:rPr lang="de-DE" smtClean="0"/>
            </a:br>
            <a:r>
              <a:rPr lang="de-DE" smtClean="0"/>
              <a:t>und bei Bedarf die zweite Zeileg nutzen</a:t>
            </a:r>
          </a:p>
        </p:txBody>
      </p:sp>
      <p:sp>
        <p:nvSpPr>
          <p:cNvPr id="180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1175" y="1657350"/>
            <a:ext cx="7700963" cy="186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2"/>
            <a:endParaRPr lang="de-DE" smtClean="0"/>
          </a:p>
          <a:p>
            <a:pPr lvl="1"/>
            <a:endParaRPr lang="de-DE" smtClean="0"/>
          </a:p>
          <a:p>
            <a:pPr lvl="0"/>
            <a:endParaRPr lang="de-DE" smtClean="0"/>
          </a:p>
        </p:txBody>
      </p:sp>
      <p:sp>
        <p:nvSpPr>
          <p:cNvPr id="180248" name="Line 24"/>
          <p:cNvSpPr>
            <a:spLocks noChangeShapeType="1"/>
          </p:cNvSpPr>
          <p:nvPr userDrawn="1"/>
        </p:nvSpPr>
        <p:spPr bwMode="auto">
          <a:xfrm>
            <a:off x="508000" y="1355725"/>
            <a:ext cx="7696200" cy="0"/>
          </a:xfrm>
          <a:prstGeom prst="line">
            <a:avLst/>
          </a:prstGeom>
          <a:noFill/>
          <a:ln w="19050">
            <a:solidFill>
              <a:srgbClr val="E2001A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80257" name="Rectangle 33"/>
          <p:cNvSpPr>
            <a:spLocks noChangeArrowheads="1"/>
          </p:cNvSpPr>
          <p:nvPr/>
        </p:nvSpPr>
        <p:spPr bwMode="auto">
          <a:xfrm>
            <a:off x="7808913" y="6657975"/>
            <a:ext cx="1314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81" tIns="44792" rIns="89581" bIns="44792"/>
          <a:lstStyle/>
          <a:p>
            <a:pPr algn="r" defTabSz="895350" eaLnBrk="0" hangingPunct="0">
              <a:lnSpc>
                <a:spcPct val="100000"/>
              </a:lnSpc>
              <a:spcBef>
                <a:spcPct val="0"/>
              </a:spcBef>
            </a:pPr>
            <a:r>
              <a:rPr lang="de-DE" sz="1000"/>
              <a:t>Seite </a:t>
            </a:r>
            <a:fld id="{74FECFAA-7E63-4B4B-BCB7-18CE54C41901}" type="slidenum">
              <a:rPr lang="de-DE" sz="1000"/>
              <a:pPr algn="r" defTabSz="895350" eaLnBrk="0" hangingPunct="0">
                <a:lnSpc>
                  <a:spcPct val="100000"/>
                </a:lnSpc>
                <a:spcBef>
                  <a:spcPct val="0"/>
                </a:spcBef>
              </a:pPr>
              <a:t>‹Nr.›</a:t>
            </a:fld>
            <a:endParaRPr lang="de-DE" sz="1000"/>
          </a:p>
        </p:txBody>
      </p:sp>
      <p:sp>
        <p:nvSpPr>
          <p:cNvPr id="180263" name="Line 39"/>
          <p:cNvSpPr>
            <a:spLocks noChangeShapeType="1"/>
          </p:cNvSpPr>
          <p:nvPr userDrawn="1"/>
        </p:nvSpPr>
        <p:spPr bwMode="auto">
          <a:xfrm>
            <a:off x="511175" y="6684963"/>
            <a:ext cx="769778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sp>
        <p:nvSpPr>
          <p:cNvPr id="180264" name="Line 40"/>
          <p:cNvSpPr>
            <a:spLocks noChangeShapeType="1"/>
          </p:cNvSpPr>
          <p:nvPr userDrawn="1"/>
        </p:nvSpPr>
        <p:spPr bwMode="auto">
          <a:xfrm>
            <a:off x="8277225" y="6686550"/>
            <a:ext cx="90328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8" r:id="rId2"/>
    <p:sldLayoutId id="2147483690" r:id="rId3"/>
    <p:sldLayoutId id="2147483691" r:id="rId4"/>
  </p:sldLayoutIdLst>
  <p:hf sldNum="0" hdr="0" dt="0"/>
  <p:txStyles>
    <p:titleStyle>
      <a:lvl1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defTabSz="917575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4488" indent="-344488" algn="l" defTabSz="917575" rtl="0" fontAlgn="base">
        <a:lnSpc>
          <a:spcPct val="90000"/>
        </a:lnSpc>
        <a:spcBef>
          <a:spcPct val="50000"/>
        </a:spcBef>
        <a:spcAft>
          <a:spcPct val="0"/>
        </a:spcAft>
        <a:buSzPct val="80000"/>
        <a:buBlip>
          <a:blip r:embed="rId7"/>
        </a:buBlip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76275" indent="-152400" algn="l" defTabSz="917575" rtl="0" fontAlgn="base">
        <a:lnSpc>
          <a:spcPct val="100000"/>
        </a:lnSpc>
        <a:spcBef>
          <a:spcPts val="400"/>
        </a:spcBef>
        <a:spcAft>
          <a:spcPct val="0"/>
        </a:spcAft>
        <a:buClr>
          <a:srgbClr val="ADADAD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2pPr>
      <a:lvl3pPr marL="990600" indent="-152400" algn="l" defTabSz="917575" rtl="0" fontAlgn="base">
        <a:lnSpc>
          <a:spcPct val="100000"/>
        </a:lnSpc>
        <a:spcBef>
          <a:spcPts val="350"/>
        </a:spcBef>
        <a:spcAft>
          <a:spcPct val="0"/>
        </a:spcAft>
        <a:buClr>
          <a:srgbClr val="ADADAD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3pPr>
      <a:lvl4pPr marL="1606550" indent="-230188" algn="l" defTabSz="917575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653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225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97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369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941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6" name="Rectangle 4"/>
          <p:cNvSpPr>
            <a:spLocks noChangeArrowheads="1"/>
          </p:cNvSpPr>
          <p:nvPr userDrawn="1"/>
        </p:nvSpPr>
        <p:spPr bwMode="auto">
          <a:xfrm>
            <a:off x="1673225" y="0"/>
            <a:ext cx="6530975" cy="273050"/>
          </a:xfrm>
          <a:prstGeom prst="rect">
            <a:avLst/>
          </a:prstGeom>
          <a:solidFill>
            <a:srgbClr val="E2001A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28357" name="Rectangle 5"/>
          <p:cNvSpPr>
            <a:spLocks noChangeArrowheads="1"/>
          </p:cNvSpPr>
          <p:nvPr userDrawn="1"/>
        </p:nvSpPr>
        <p:spPr bwMode="auto">
          <a:xfrm>
            <a:off x="8255000" y="0"/>
            <a:ext cx="925513" cy="273050"/>
          </a:xfrm>
          <a:prstGeom prst="rect">
            <a:avLst/>
          </a:prstGeom>
          <a:solidFill>
            <a:srgbClr val="C8C8C8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28358" name="McK Slide Elements"/>
          <p:cNvGrpSpPr>
            <a:grpSpLocks/>
          </p:cNvGrpSpPr>
          <p:nvPr userDrawn="1"/>
        </p:nvGrpSpPr>
        <p:grpSpPr bwMode="auto">
          <a:xfrm>
            <a:off x="538163" y="1147763"/>
            <a:ext cx="8478837" cy="5708650"/>
            <a:chOff x="331" y="706"/>
            <a:chExt cx="5213" cy="3511"/>
          </a:xfrm>
        </p:grpSpPr>
        <p:sp>
          <p:nvSpPr>
            <p:cNvPr id="228359" name="McK Source" hidden="1"/>
            <p:cNvSpPr txBox="1">
              <a:spLocks noChangeArrowheads="1"/>
            </p:cNvSpPr>
            <p:nvPr userDrawn="1"/>
          </p:nvSpPr>
          <p:spPr bwMode="auto">
            <a:xfrm>
              <a:off x="399" y="4105"/>
              <a:ext cx="514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588963" indent="-588963" defTabSz="917575">
                <a:lnSpc>
                  <a:spcPct val="100000"/>
                </a:lnSpc>
                <a:spcBef>
                  <a:spcPct val="0"/>
                </a:spcBef>
                <a:tabLst>
                  <a:tab pos="546100" algn="r"/>
                </a:tabLst>
              </a:pPr>
              <a:r>
                <a:rPr lang="de-DE" sz="1200">
                  <a:solidFill>
                    <a:schemeClr val="bg1"/>
                  </a:solidFill>
                </a:rPr>
                <a:t>	Quelle:	Projektgruppe 5.1, LAA Sachsen IIc</a:t>
              </a:r>
            </a:p>
          </p:txBody>
        </p:sp>
        <p:sp>
          <p:nvSpPr>
            <p:cNvPr id="228360" name="McK Measure" hidden="1"/>
            <p:cNvSpPr txBox="1">
              <a:spLocks noChangeArrowheads="1"/>
            </p:cNvSpPr>
            <p:nvPr userDrawn="1"/>
          </p:nvSpPr>
          <p:spPr bwMode="auto">
            <a:xfrm>
              <a:off x="331" y="706"/>
              <a:ext cx="5049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5484" tIns="0" rIns="95484" bIns="0">
              <a:spAutoFit/>
            </a:bodyPr>
            <a:lstStyle/>
            <a:p>
              <a:pPr defTabSz="935038">
                <a:lnSpc>
                  <a:spcPct val="100000"/>
                </a:lnSpc>
                <a:spcBef>
                  <a:spcPct val="0"/>
                </a:spcBef>
              </a:pPr>
              <a:r>
                <a:rPr lang="de-DE" sz="1600"/>
                <a:t>Unit of measure</a:t>
              </a:r>
            </a:p>
          </p:txBody>
        </p:sp>
        <p:grpSp>
          <p:nvGrpSpPr>
            <p:cNvPr id="228361" name="McK Legend Boxes" hidden="1"/>
            <p:cNvGrpSpPr>
              <a:grpSpLocks/>
            </p:cNvGrpSpPr>
            <p:nvPr userDrawn="1"/>
          </p:nvGrpSpPr>
          <p:grpSpPr bwMode="auto">
            <a:xfrm>
              <a:off x="4730" y="713"/>
              <a:ext cx="633" cy="616"/>
              <a:chOff x="4902" y="169"/>
              <a:chExt cx="633" cy="617"/>
            </a:xfrm>
          </p:grpSpPr>
          <p:sp>
            <p:nvSpPr>
              <p:cNvPr id="228362" name="Rectangle 10" hidden="1"/>
              <p:cNvSpPr>
                <a:spLocks noChangeArrowheads="1"/>
              </p:cNvSpPr>
              <p:nvPr userDrawn="1"/>
            </p:nvSpPr>
            <p:spPr bwMode="auto">
              <a:xfrm>
                <a:off x="4902" y="178"/>
                <a:ext cx="211" cy="11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28363" name="Rectangle 11" hidden="1"/>
              <p:cNvSpPr>
                <a:spLocks noChangeArrowheads="1"/>
              </p:cNvSpPr>
              <p:nvPr userDrawn="1"/>
            </p:nvSpPr>
            <p:spPr bwMode="auto">
              <a:xfrm>
                <a:off x="4902" y="340"/>
                <a:ext cx="211" cy="11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28364" name="Rectangle 12" hidden="1"/>
              <p:cNvSpPr>
                <a:spLocks noChangeArrowheads="1"/>
              </p:cNvSpPr>
              <p:nvPr userDrawn="1"/>
            </p:nvSpPr>
            <p:spPr bwMode="auto">
              <a:xfrm>
                <a:off x="5172" y="169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28365" name="Rectangle 13" hidden="1"/>
              <p:cNvSpPr>
                <a:spLocks noChangeArrowheads="1"/>
              </p:cNvSpPr>
              <p:nvPr userDrawn="1"/>
            </p:nvSpPr>
            <p:spPr bwMode="auto">
              <a:xfrm>
                <a:off x="5172" y="331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28366" name="Rectangle 14" hidden="1"/>
              <p:cNvSpPr>
                <a:spLocks noChangeArrowheads="1"/>
              </p:cNvSpPr>
              <p:nvPr userDrawn="1"/>
            </p:nvSpPr>
            <p:spPr bwMode="auto">
              <a:xfrm>
                <a:off x="5172" y="493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28367" name="Rectangle 15" hidden="1"/>
              <p:cNvSpPr>
                <a:spLocks noChangeArrowheads="1"/>
              </p:cNvSpPr>
              <p:nvPr userDrawn="1"/>
            </p:nvSpPr>
            <p:spPr bwMode="auto">
              <a:xfrm>
                <a:off x="4902" y="502"/>
                <a:ext cx="211" cy="11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28368" name="Rectangle 16" hidden="1"/>
              <p:cNvSpPr>
                <a:spLocks noChangeArrowheads="1"/>
              </p:cNvSpPr>
              <p:nvPr userDrawn="1"/>
            </p:nvSpPr>
            <p:spPr bwMode="auto">
              <a:xfrm>
                <a:off x="5172" y="655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28369" name="Rectangle 17" hidden="1"/>
              <p:cNvSpPr>
                <a:spLocks noChangeArrowheads="1"/>
              </p:cNvSpPr>
              <p:nvPr userDrawn="1"/>
            </p:nvSpPr>
            <p:spPr bwMode="auto">
              <a:xfrm>
                <a:off x="4902" y="664"/>
                <a:ext cx="211" cy="116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228370" name="McK Footnote" hidden="1"/>
            <p:cNvSpPr txBox="1">
              <a:spLocks noChangeArrowheads="1"/>
            </p:cNvSpPr>
            <p:nvPr userDrawn="1"/>
          </p:nvSpPr>
          <p:spPr bwMode="auto">
            <a:xfrm>
              <a:off x="399" y="3903"/>
              <a:ext cx="514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588963" indent="-588963" defTabSz="917575">
                <a:lnSpc>
                  <a:spcPct val="100000"/>
                </a:lnSpc>
                <a:spcBef>
                  <a:spcPct val="0"/>
                </a:spcBef>
                <a:tabLst>
                  <a:tab pos="546100" algn="r"/>
                </a:tabLst>
              </a:pPr>
              <a:r>
                <a:rPr lang="de-DE" sz="1200"/>
                <a:t>	*	Footnote</a:t>
              </a:r>
            </a:p>
          </p:txBody>
        </p:sp>
      </p:grpSp>
      <p:sp>
        <p:nvSpPr>
          <p:cNvPr id="228371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492125" y="2274888"/>
            <a:ext cx="7720013" cy="3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Kapitelfolie</a:t>
            </a:r>
          </a:p>
        </p:txBody>
      </p:sp>
      <p:sp>
        <p:nvSpPr>
          <p:cNvPr id="228372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52588" y="2851150"/>
            <a:ext cx="6559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0"/>
            <a:endParaRPr lang="de-DE" smtClean="0"/>
          </a:p>
        </p:txBody>
      </p:sp>
      <p:sp>
        <p:nvSpPr>
          <p:cNvPr id="228374" name="Line 22"/>
          <p:cNvSpPr>
            <a:spLocks noChangeShapeType="1"/>
          </p:cNvSpPr>
          <p:nvPr userDrawn="1"/>
        </p:nvSpPr>
        <p:spPr bwMode="auto">
          <a:xfrm>
            <a:off x="508000" y="2652713"/>
            <a:ext cx="7696200" cy="0"/>
          </a:xfrm>
          <a:prstGeom prst="line">
            <a:avLst/>
          </a:prstGeom>
          <a:noFill/>
          <a:ln w="19050">
            <a:solidFill>
              <a:srgbClr val="E2001A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28383" name="Rectangle 3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2750" y="6657975"/>
            <a:ext cx="66055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20" rIns="91434" bIns="45720" numCol="1" anchor="t" anchorCtr="0" compatLnSpc="1">
            <a:prstTxWarp prst="textNoShape">
              <a:avLst/>
            </a:prstTxWarp>
          </a:bodyPr>
          <a:lstStyle>
            <a:lvl1pPr defTabSz="917575" eaLnBrk="0" hangingPunct="0">
              <a:lnSpc>
                <a:spcPct val="100000"/>
              </a:lnSpc>
              <a:spcBef>
                <a:spcPct val="0"/>
              </a:spcBef>
              <a:defRPr sz="1000"/>
            </a:lvl1pPr>
          </a:lstStyle>
          <a:p>
            <a:r>
              <a:rPr lang="de-DE" smtClean="0"/>
              <a:t>Projekt Incoming 41, © Zentrale Auslands- und Fachvermittlung</a:t>
            </a:r>
            <a:endParaRPr lang="de-DE"/>
          </a:p>
        </p:txBody>
      </p:sp>
      <p:sp>
        <p:nvSpPr>
          <p:cNvPr id="228384" name="Rectangle 32"/>
          <p:cNvSpPr>
            <a:spLocks noChangeArrowheads="1"/>
          </p:cNvSpPr>
          <p:nvPr userDrawn="1"/>
        </p:nvSpPr>
        <p:spPr bwMode="auto">
          <a:xfrm>
            <a:off x="7808913" y="6657975"/>
            <a:ext cx="1314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9581" tIns="44792" rIns="89581" bIns="44792"/>
          <a:lstStyle/>
          <a:p>
            <a:pPr algn="r" defTabSz="895350" eaLnBrk="0" hangingPunct="0">
              <a:lnSpc>
                <a:spcPct val="100000"/>
              </a:lnSpc>
              <a:spcBef>
                <a:spcPct val="0"/>
              </a:spcBef>
            </a:pPr>
            <a:r>
              <a:rPr lang="de-DE" sz="1000"/>
              <a:t>Seite </a:t>
            </a:r>
            <a:fld id="{CBB88550-5AAC-4951-B94A-988A71F92C3A}" type="slidenum">
              <a:rPr lang="de-DE" sz="1000"/>
              <a:pPr algn="r" defTabSz="895350" eaLnBrk="0" hangingPunct="0">
                <a:lnSpc>
                  <a:spcPct val="100000"/>
                </a:lnSpc>
                <a:spcBef>
                  <a:spcPct val="0"/>
                </a:spcBef>
              </a:pPr>
              <a:t>‹Nr.›</a:t>
            </a:fld>
            <a:endParaRPr lang="de-DE" sz="1000"/>
          </a:p>
        </p:txBody>
      </p:sp>
      <p:sp>
        <p:nvSpPr>
          <p:cNvPr id="228385" name="Line 33"/>
          <p:cNvSpPr>
            <a:spLocks noChangeShapeType="1"/>
          </p:cNvSpPr>
          <p:nvPr userDrawn="1"/>
        </p:nvSpPr>
        <p:spPr bwMode="auto">
          <a:xfrm>
            <a:off x="511175" y="6684963"/>
            <a:ext cx="769778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sp>
        <p:nvSpPr>
          <p:cNvPr id="228386" name="Line 34"/>
          <p:cNvSpPr>
            <a:spLocks noChangeShapeType="1"/>
          </p:cNvSpPr>
          <p:nvPr userDrawn="1"/>
        </p:nvSpPr>
        <p:spPr bwMode="auto">
          <a:xfrm>
            <a:off x="8277225" y="6686550"/>
            <a:ext cx="903288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endParaRPr lang="de-DE"/>
          </a:p>
        </p:txBody>
      </p:sp>
      <p:pic>
        <p:nvPicPr>
          <p:cNvPr id="228387" name="Picture 35" descr="BA_Logo_3c_2Z_200mm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1775" y="74613"/>
            <a:ext cx="996950" cy="20161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1" r:id="rId2"/>
    <p:sldLayoutId id="2147483702" r:id="rId3"/>
  </p:sldLayoutIdLst>
  <p:hf sldNum="0" hdr="0" dt="0"/>
  <p:txStyles>
    <p:titleStyle>
      <a:lvl1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2pPr>
      <a:lvl3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3pPr>
      <a:lvl4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4pPr>
      <a:lvl5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5pPr>
      <a:lvl6pPr marL="9144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6pPr>
      <a:lvl7pPr marL="13716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7pPr>
      <a:lvl8pPr marL="18288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8pPr>
      <a:lvl9pPr marL="22860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9pPr>
    </p:titleStyle>
    <p:bodyStyle>
      <a:lvl1pPr algn="l" defTabSz="917575" rtl="0" fontAlgn="base">
        <a:lnSpc>
          <a:spcPct val="90000"/>
        </a:lnSpc>
        <a:spcBef>
          <a:spcPct val="50000"/>
        </a:spcBef>
        <a:spcAft>
          <a:spcPct val="0"/>
        </a:spcAft>
        <a:buSzPct val="8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76275" indent="-152400" algn="l" defTabSz="917575" rtl="0" fontAlgn="base">
        <a:spcBef>
          <a:spcPct val="20000"/>
        </a:spcBef>
        <a:spcAft>
          <a:spcPct val="0"/>
        </a:spcAft>
        <a:buClr>
          <a:srgbClr val="B8BEC0"/>
        </a:buClr>
        <a:buSzPct val="110000"/>
        <a:defRPr sz="1700">
          <a:solidFill>
            <a:schemeClr val="tx1"/>
          </a:solidFill>
          <a:latin typeface="+mn-lt"/>
        </a:defRPr>
      </a:lvl2pPr>
      <a:lvl3pPr marL="990600" indent="-152400" algn="l" defTabSz="917575" rtl="0" fontAlgn="base">
        <a:spcBef>
          <a:spcPct val="20000"/>
        </a:spcBef>
        <a:spcAft>
          <a:spcPct val="0"/>
        </a:spcAft>
        <a:buClr>
          <a:srgbClr val="B0B8BA"/>
        </a:buClr>
        <a:buChar char="•"/>
        <a:defRPr sz="1400">
          <a:solidFill>
            <a:schemeClr val="tx1"/>
          </a:solidFill>
          <a:latin typeface="+mn-lt"/>
        </a:defRPr>
      </a:lvl3pPr>
      <a:lvl4pPr marL="1606550" indent="-230188" algn="l" defTabSz="917575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653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225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97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369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941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42" name="rr_picBox"/>
          <p:cNvSpPr>
            <a:spLocks noChangeArrowheads="1"/>
          </p:cNvSpPr>
          <p:nvPr userDrawn="1"/>
        </p:nvSpPr>
        <p:spPr bwMode="auto">
          <a:xfrm>
            <a:off x="0" y="0"/>
            <a:ext cx="9180513" cy="37131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39645" name="Rectangle 29"/>
          <p:cNvSpPr>
            <a:spLocks noChangeArrowheads="1"/>
          </p:cNvSpPr>
          <p:nvPr userDrawn="1"/>
        </p:nvSpPr>
        <p:spPr bwMode="auto">
          <a:xfrm>
            <a:off x="0" y="3708400"/>
            <a:ext cx="9180513" cy="31750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de-DE"/>
          </a:p>
        </p:txBody>
      </p:sp>
      <p:grpSp>
        <p:nvGrpSpPr>
          <p:cNvPr id="239622" name="McK Slide Elements"/>
          <p:cNvGrpSpPr>
            <a:grpSpLocks/>
          </p:cNvGrpSpPr>
          <p:nvPr userDrawn="1"/>
        </p:nvGrpSpPr>
        <p:grpSpPr bwMode="auto">
          <a:xfrm>
            <a:off x="538163" y="1147763"/>
            <a:ext cx="8478837" cy="5708650"/>
            <a:chOff x="331" y="706"/>
            <a:chExt cx="5213" cy="3511"/>
          </a:xfrm>
        </p:grpSpPr>
        <p:sp>
          <p:nvSpPr>
            <p:cNvPr id="239623" name="McK Source" hidden="1"/>
            <p:cNvSpPr txBox="1">
              <a:spLocks noChangeArrowheads="1"/>
            </p:cNvSpPr>
            <p:nvPr userDrawn="1"/>
          </p:nvSpPr>
          <p:spPr bwMode="auto">
            <a:xfrm>
              <a:off x="399" y="4105"/>
              <a:ext cx="514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588963" indent="-588963" defTabSz="917575">
                <a:lnSpc>
                  <a:spcPct val="100000"/>
                </a:lnSpc>
                <a:spcBef>
                  <a:spcPct val="0"/>
                </a:spcBef>
                <a:tabLst>
                  <a:tab pos="546100" algn="r"/>
                </a:tabLst>
              </a:pPr>
              <a:r>
                <a:rPr lang="de-DE" sz="1200">
                  <a:solidFill>
                    <a:schemeClr val="bg1"/>
                  </a:solidFill>
                </a:rPr>
                <a:t>	Quelle:	Projektgruppe 5.1, LAA Sachsen IIc</a:t>
              </a:r>
            </a:p>
          </p:txBody>
        </p:sp>
        <p:sp>
          <p:nvSpPr>
            <p:cNvPr id="239624" name="McK Measure" hidden="1"/>
            <p:cNvSpPr txBox="1">
              <a:spLocks noChangeArrowheads="1"/>
            </p:cNvSpPr>
            <p:nvPr userDrawn="1"/>
          </p:nvSpPr>
          <p:spPr bwMode="auto">
            <a:xfrm>
              <a:off x="331" y="706"/>
              <a:ext cx="5049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5484" tIns="0" rIns="95484" bIns="0">
              <a:spAutoFit/>
            </a:bodyPr>
            <a:lstStyle/>
            <a:p>
              <a:pPr defTabSz="935038">
                <a:lnSpc>
                  <a:spcPct val="100000"/>
                </a:lnSpc>
                <a:spcBef>
                  <a:spcPct val="0"/>
                </a:spcBef>
              </a:pPr>
              <a:r>
                <a:rPr lang="de-DE" sz="1600"/>
                <a:t>Unit of measure</a:t>
              </a:r>
            </a:p>
          </p:txBody>
        </p:sp>
        <p:grpSp>
          <p:nvGrpSpPr>
            <p:cNvPr id="239625" name="McK Legend Boxes" hidden="1"/>
            <p:cNvGrpSpPr>
              <a:grpSpLocks/>
            </p:cNvGrpSpPr>
            <p:nvPr userDrawn="1"/>
          </p:nvGrpSpPr>
          <p:grpSpPr bwMode="auto">
            <a:xfrm>
              <a:off x="4730" y="713"/>
              <a:ext cx="633" cy="616"/>
              <a:chOff x="4902" y="169"/>
              <a:chExt cx="633" cy="617"/>
            </a:xfrm>
          </p:grpSpPr>
          <p:sp>
            <p:nvSpPr>
              <p:cNvPr id="239626" name="Rectangle 10" hidden="1"/>
              <p:cNvSpPr>
                <a:spLocks noChangeArrowheads="1"/>
              </p:cNvSpPr>
              <p:nvPr userDrawn="1"/>
            </p:nvSpPr>
            <p:spPr bwMode="auto">
              <a:xfrm>
                <a:off x="4902" y="178"/>
                <a:ext cx="211" cy="11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39627" name="Rectangle 11" hidden="1"/>
              <p:cNvSpPr>
                <a:spLocks noChangeArrowheads="1"/>
              </p:cNvSpPr>
              <p:nvPr userDrawn="1"/>
            </p:nvSpPr>
            <p:spPr bwMode="auto">
              <a:xfrm>
                <a:off x="4902" y="340"/>
                <a:ext cx="211" cy="11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39628" name="Rectangle 12" hidden="1"/>
              <p:cNvSpPr>
                <a:spLocks noChangeArrowheads="1"/>
              </p:cNvSpPr>
              <p:nvPr userDrawn="1"/>
            </p:nvSpPr>
            <p:spPr bwMode="auto">
              <a:xfrm>
                <a:off x="5172" y="169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39629" name="Rectangle 13" hidden="1"/>
              <p:cNvSpPr>
                <a:spLocks noChangeArrowheads="1"/>
              </p:cNvSpPr>
              <p:nvPr userDrawn="1"/>
            </p:nvSpPr>
            <p:spPr bwMode="auto">
              <a:xfrm>
                <a:off x="5172" y="331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39630" name="Rectangle 14" hidden="1"/>
              <p:cNvSpPr>
                <a:spLocks noChangeArrowheads="1"/>
              </p:cNvSpPr>
              <p:nvPr userDrawn="1"/>
            </p:nvSpPr>
            <p:spPr bwMode="auto">
              <a:xfrm>
                <a:off x="5172" y="493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39631" name="Rectangle 15" hidden="1"/>
              <p:cNvSpPr>
                <a:spLocks noChangeArrowheads="1"/>
              </p:cNvSpPr>
              <p:nvPr userDrawn="1"/>
            </p:nvSpPr>
            <p:spPr bwMode="auto">
              <a:xfrm>
                <a:off x="4902" y="502"/>
                <a:ext cx="211" cy="116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  <p:sp>
            <p:nvSpPr>
              <p:cNvPr id="239632" name="Rectangle 16" hidden="1"/>
              <p:cNvSpPr>
                <a:spLocks noChangeArrowheads="1"/>
              </p:cNvSpPr>
              <p:nvPr userDrawn="1"/>
            </p:nvSpPr>
            <p:spPr bwMode="auto">
              <a:xfrm>
                <a:off x="5172" y="655"/>
                <a:ext cx="363" cy="1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sz="1400"/>
                  <a:t>Legend</a:t>
                </a:r>
              </a:p>
            </p:txBody>
          </p:sp>
          <p:sp>
            <p:nvSpPr>
              <p:cNvPr id="239633" name="Rectangle 17" hidden="1"/>
              <p:cNvSpPr>
                <a:spLocks noChangeArrowheads="1"/>
              </p:cNvSpPr>
              <p:nvPr userDrawn="1"/>
            </p:nvSpPr>
            <p:spPr bwMode="auto">
              <a:xfrm>
                <a:off x="4902" y="664"/>
                <a:ext cx="211" cy="116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endParaRPr lang="de-DE"/>
              </a:p>
            </p:txBody>
          </p:sp>
        </p:grpSp>
        <p:sp>
          <p:nvSpPr>
            <p:cNvPr id="239634" name="McK Footnote" hidden="1"/>
            <p:cNvSpPr txBox="1">
              <a:spLocks noChangeArrowheads="1"/>
            </p:cNvSpPr>
            <p:nvPr userDrawn="1"/>
          </p:nvSpPr>
          <p:spPr bwMode="auto">
            <a:xfrm>
              <a:off x="399" y="3903"/>
              <a:ext cx="5145" cy="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 anchor="b">
              <a:spAutoFit/>
            </a:bodyPr>
            <a:lstStyle/>
            <a:p>
              <a:pPr marL="588963" indent="-588963" defTabSz="917575">
                <a:lnSpc>
                  <a:spcPct val="100000"/>
                </a:lnSpc>
                <a:spcBef>
                  <a:spcPct val="0"/>
                </a:spcBef>
                <a:tabLst>
                  <a:tab pos="546100" algn="r"/>
                </a:tabLst>
              </a:pPr>
              <a:r>
                <a:rPr lang="de-DE" sz="1200"/>
                <a:t>	*	Footnote</a:t>
              </a:r>
            </a:p>
          </p:txBody>
        </p:sp>
      </p:grpSp>
      <p:sp>
        <p:nvSpPr>
          <p:cNvPr id="239635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492125" y="4311650"/>
            <a:ext cx="7720013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Trennfolie mit Bild – Beschriftung bei Bedarf</a:t>
            </a:r>
          </a:p>
        </p:txBody>
      </p:sp>
      <p:sp>
        <p:nvSpPr>
          <p:cNvPr id="239636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52588" y="4887913"/>
            <a:ext cx="6559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0"/>
            <a:endParaRPr lang="de-DE" smtClean="0"/>
          </a:p>
        </p:txBody>
      </p:sp>
      <p:sp>
        <p:nvSpPr>
          <p:cNvPr id="239638" name="Line 22"/>
          <p:cNvSpPr>
            <a:spLocks noChangeShapeType="1"/>
          </p:cNvSpPr>
          <p:nvPr userDrawn="1"/>
        </p:nvSpPr>
        <p:spPr bwMode="auto">
          <a:xfrm>
            <a:off x="508000" y="4689475"/>
            <a:ext cx="7696200" cy="0"/>
          </a:xfrm>
          <a:prstGeom prst="line">
            <a:avLst/>
          </a:prstGeom>
          <a:noFill/>
          <a:ln w="19050">
            <a:solidFill>
              <a:srgbClr val="E2001A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239644" name="rr_txtBox"/>
          <p:cNvSpPr txBox="1">
            <a:spLocks noChangeArrowheads="1"/>
          </p:cNvSpPr>
          <p:nvPr userDrawn="1"/>
        </p:nvSpPr>
        <p:spPr bwMode="auto">
          <a:xfrm>
            <a:off x="997905" y="1120775"/>
            <a:ext cx="771747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defTabSz="917575"/>
            <a:r>
              <a:rPr lang="de-DE" smtClean="0"/>
              <a:t>BildrahmenBild einfügen:</a:t>
            </a:r>
          </a:p>
          <a:p>
            <a:pPr defTabSz="917575"/>
            <a:r>
              <a:rPr lang="de-DE" smtClean="0"/>
              <a:t>Menüreiter: </a:t>
            </a:r>
            <a:r>
              <a:rPr lang="de-DE" baseline="0" smtClean="0"/>
              <a:t> „Bild/Logo einfügen“ &gt; Bild für Trennfolie auswählen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12" r:id="rId2"/>
    <p:sldLayoutId id="2147483713" r:id="rId3"/>
  </p:sldLayoutIdLst>
  <p:hf sldNum="0" hdr="0" dt="0"/>
  <p:txStyles>
    <p:titleStyle>
      <a:lvl1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2pPr>
      <a:lvl3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3pPr>
      <a:lvl4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4pPr>
      <a:lvl5pPr marL="4572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5pPr>
      <a:lvl6pPr marL="9144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6pPr>
      <a:lvl7pPr marL="13716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7pPr>
      <a:lvl8pPr marL="18288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8pPr>
      <a:lvl9pPr marL="2286000" indent="-457200" algn="l" defTabSz="917575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ADADAD"/>
        </a:buClr>
        <a:buAutoNum type="arabicParenR"/>
        <a:defRPr sz="2400" b="1">
          <a:solidFill>
            <a:schemeClr val="tx2"/>
          </a:solidFill>
          <a:latin typeface="Arial" charset="0"/>
        </a:defRPr>
      </a:lvl9pPr>
    </p:titleStyle>
    <p:bodyStyle>
      <a:lvl1pPr algn="l" defTabSz="917575" rtl="0" fontAlgn="base">
        <a:lnSpc>
          <a:spcPct val="90000"/>
        </a:lnSpc>
        <a:spcBef>
          <a:spcPct val="50000"/>
        </a:spcBef>
        <a:spcAft>
          <a:spcPct val="0"/>
        </a:spcAft>
        <a:buSzPct val="8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76275" indent="-152400" algn="l" defTabSz="917575" rtl="0" fontAlgn="base">
        <a:spcBef>
          <a:spcPct val="20000"/>
        </a:spcBef>
        <a:spcAft>
          <a:spcPct val="0"/>
        </a:spcAft>
        <a:buClr>
          <a:srgbClr val="B8BEC0"/>
        </a:buClr>
        <a:buSzPct val="110000"/>
        <a:defRPr sz="1700">
          <a:solidFill>
            <a:schemeClr val="tx1"/>
          </a:solidFill>
          <a:latin typeface="+mn-lt"/>
        </a:defRPr>
      </a:lvl2pPr>
      <a:lvl3pPr marL="990600" indent="-152400" algn="l" defTabSz="917575" rtl="0" fontAlgn="base">
        <a:spcBef>
          <a:spcPct val="20000"/>
        </a:spcBef>
        <a:spcAft>
          <a:spcPct val="0"/>
        </a:spcAft>
        <a:buClr>
          <a:srgbClr val="B0B8BA"/>
        </a:buClr>
        <a:buChar char="•"/>
        <a:defRPr sz="1400">
          <a:solidFill>
            <a:schemeClr val="tx1"/>
          </a:solidFill>
          <a:latin typeface="+mn-lt"/>
        </a:defRPr>
      </a:lvl3pPr>
      <a:lvl4pPr marL="1606550" indent="-230188" algn="l" defTabSz="917575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653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225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97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369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94138" indent="-234950" algn="l" defTabSz="917575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av.de/arbeiten-in-deutschland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9"/>
          <p:cNvSpPr>
            <a:spLocks noGrp="1" noChangeArrowheads="1"/>
          </p:cNvSpPr>
          <p:nvPr>
            <p:ph type="title"/>
          </p:nvPr>
        </p:nvSpPr>
        <p:spPr>
          <a:xfrm rot="10800000" flipV="1">
            <a:off x="1609726" y="3149722"/>
            <a:ext cx="6419850" cy="1163395"/>
          </a:xfrm>
        </p:spPr>
        <p:txBody>
          <a:bodyPr/>
          <a:lstStyle/>
          <a:p>
            <a:pPr eaLnBrk="1" hangingPunct="1"/>
            <a:r>
              <a:rPr lang="de-DE" sz="2800" dirty="0" smtClean="0"/>
              <a:t>Team </a:t>
            </a:r>
            <a:r>
              <a:rPr lang="de-DE" sz="2800" dirty="0" err="1" smtClean="0"/>
              <a:t>Incoming</a:t>
            </a:r>
            <a:r>
              <a:rPr lang="de-DE" sz="2800" dirty="0" smtClean="0"/>
              <a:t> Projekte</a:t>
            </a:r>
            <a:br>
              <a:rPr lang="de-DE" sz="2800" dirty="0" smtClean="0"/>
            </a:br>
            <a:r>
              <a:rPr lang="de-DE" sz="2800" dirty="0" smtClean="0"/>
              <a:t/>
            </a:r>
            <a:br>
              <a:rPr lang="de-DE" sz="2800" dirty="0" smtClean="0"/>
            </a:br>
            <a:r>
              <a:rPr lang="de-DE" sz="2800" dirty="0" smtClean="0"/>
              <a:t>Das Dienstleistungsangebot der ZAV</a:t>
            </a:r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358775" y="1255713"/>
            <a:ext cx="642778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</a:pPr>
            <a:r>
              <a:rPr lang="de-DE" sz="1400" dirty="0" smtClean="0">
                <a:solidFill>
                  <a:schemeClr val="bg1"/>
                </a:solidFill>
              </a:rPr>
              <a:t>Gerald Schomann </a:t>
            </a:r>
            <a:r>
              <a:rPr lang="de-DE" sz="1400" dirty="0">
                <a:solidFill>
                  <a:schemeClr val="bg1"/>
                </a:solidFill>
              </a:rPr>
              <a:t>– </a:t>
            </a:r>
            <a:r>
              <a:rPr lang="de-DE" sz="1400" dirty="0" smtClean="0">
                <a:solidFill>
                  <a:schemeClr val="bg1"/>
                </a:solidFill>
              </a:rPr>
              <a:t>15.06.2011</a:t>
            </a:r>
            <a:endParaRPr lang="de-DE" sz="14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</a:pPr>
            <a:r>
              <a:rPr lang="de-DE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148" name="Rectangle 102"/>
          <p:cNvSpPr>
            <a:spLocks noChangeArrowheads="1"/>
          </p:cNvSpPr>
          <p:nvPr/>
        </p:nvSpPr>
        <p:spPr bwMode="auto">
          <a:xfrm>
            <a:off x="366712" y="229027"/>
            <a:ext cx="62055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/>
          <a:p>
            <a:pPr>
              <a:spcBef>
                <a:spcPct val="0"/>
              </a:spcBef>
            </a:pPr>
            <a:r>
              <a:rPr lang="de-DE" dirty="0" smtClean="0">
                <a:solidFill>
                  <a:schemeClr val="bg1"/>
                </a:solidFill>
              </a:rPr>
              <a:t>Europa-Unternehmerstammtisch  im Berufsbildungszentrum Hunsrück-Akademie der Handwerkskammer Koblenz</a:t>
            </a:r>
            <a:endParaRPr lang="de-D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Team Incoming Projekte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587375" y="2859091"/>
            <a:ext cx="7700963" cy="293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tabLst/>
              <a:defRPr/>
            </a:pPr>
            <a:r>
              <a:rPr kumimoji="0" lang="de-DE" sz="18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Aufgaben: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Dienstleistung für Agenturen: Besetzung von offenen Stellen in Deutschland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Erarbeitung von Projekten zur Rekrutierung ausländischer Fachkräfte 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Aufbau von Netzwerken und Partnerschaften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Beratung von Arbeitgebern / Erhöhung der Bereitschaft, ausländische Bewerber einzustellen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Beratung von ausländischen Fachkräften zu Vermittlungschancen und Bewerbungswegen</a:t>
            </a:r>
            <a:endParaRPr kumimoji="0" lang="de-DE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4"/>
          <p:cNvSpPr txBox="1">
            <a:spLocks noChangeArrowheads="1"/>
          </p:cNvSpPr>
          <p:nvPr/>
        </p:nvSpPr>
        <p:spPr bwMode="auto">
          <a:xfrm>
            <a:off x="511175" y="4665031"/>
            <a:ext cx="7700963" cy="637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tabLst/>
              <a:defRPr/>
            </a:pPr>
            <a:endParaRPr kumimoji="0" lang="de-DE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tabLst/>
              <a:defRPr/>
            </a:pPr>
            <a:endParaRPr kumimoji="0" lang="de-DE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4"/>
          <p:cNvSpPr txBox="1">
            <a:spLocks noChangeArrowheads="1"/>
          </p:cNvSpPr>
          <p:nvPr/>
        </p:nvSpPr>
        <p:spPr bwMode="auto">
          <a:xfrm>
            <a:off x="511175" y="4817431"/>
            <a:ext cx="7700963" cy="249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endParaRPr kumimoji="0" lang="de-DE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518160" y="1531620"/>
            <a:ext cx="7825740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 smtClean="0"/>
              <a:t>Ziel: </a:t>
            </a:r>
          </a:p>
          <a:p>
            <a:r>
              <a:rPr lang="de-DE" sz="1800" dirty="0" smtClean="0"/>
              <a:t>Erprobung von Strategien zur Gewinnung ausländischer Fachkräfte für den deutschen Arbeitsmarkt </a:t>
            </a:r>
            <a:endParaRPr lang="de-DE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Rahmenbedingungen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78790" y="1978702"/>
            <a:ext cx="7700963" cy="2188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Einbindung in das EURES-Netzwerk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Fokussierung auf Mangelberufe (weniger als drei Bewerber pro Stelle):</a:t>
            </a:r>
            <a:endParaRPr lang="de-DE" sz="1800" kern="0" dirty="0" smtClean="0">
              <a:latin typeface="+mn-lt"/>
            </a:endParaRPr>
          </a:p>
          <a:p>
            <a:pPr marL="801688" lvl="1" indent="-344488" defTabSz="917575">
              <a:buSzPct val="80000"/>
              <a:buFont typeface="Arial" pitchFamily="34" charset="0"/>
              <a:buChar char="•"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Ingenieure (insbesondere Elektrotechnik / IT, Maschinenbau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endParaRPr kumimoji="0" lang="de-DE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1688" lvl="1" indent="-344488" defTabSz="917575">
              <a:buSzPct val="80000"/>
              <a:buFont typeface="Arial" pitchFamily="34" charset="0"/>
              <a:buChar char="•"/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Elektro- und</a:t>
            </a:r>
            <a:r>
              <a:rPr kumimoji="0" lang="de-DE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Metallberufe (mit beruflicher Ausbildung)</a:t>
            </a:r>
            <a:endParaRPr lang="de-DE" sz="1800" kern="0" dirty="0" smtClean="0">
              <a:latin typeface="+mn-lt"/>
            </a:endParaRPr>
          </a:p>
          <a:p>
            <a:pPr marL="801688" lvl="1" indent="-344488" defTabSz="917575">
              <a:buSzPct val="80000"/>
              <a:buFont typeface="Arial" pitchFamily="34" charset="0"/>
              <a:buChar char="•"/>
            </a:pPr>
            <a:r>
              <a:rPr lang="de-DE" sz="1800" kern="0" dirty="0" smtClean="0">
                <a:latin typeface="+mn-lt"/>
              </a:rPr>
              <a:t>Mediziner, Gesundheits- und Krankenpflegepersonal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Derzeit </a:t>
            </a:r>
            <a:r>
              <a:rPr lang="de-DE" sz="1800" kern="0" dirty="0" smtClean="0">
                <a:latin typeface="+mn-lt"/>
              </a:rPr>
              <a:t>Fokus EU und Drittstaat Kroatien 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(Gastarbeitnehmerabkommen)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20700" y="1409700"/>
            <a:ext cx="7700963" cy="353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4488" lvl="0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Arbeitnehmerfreizügigkeit ab Mai 2011 für alle Bürger der EU-8 Staaten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für Fachkräfte (mit beruflicher Ausbildung) aus Bulgarien und Rumänien weiterhin Arbeitsmarktzulassung erforderlich (Gastarbeitnehmerabkommen vorhanden)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Auswirkungen von „Migration“ nicht absehbar (Chancen und Risiken)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Wettbewerb mit privaten Vermittlern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</a:pP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Berufsanerkennung weiterhin Hindernis bei reglementierten Berufen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</a:pPr>
            <a:r>
              <a:rPr lang="de-DE" sz="1800" kern="0" dirty="0" smtClean="0">
                <a:latin typeface="+mn-lt"/>
              </a:rPr>
              <a:t>Zugang für Akademiker aus Drittstaaten nach Vorrangprüfung möglich</a:t>
            </a:r>
            <a:endParaRPr kumimoji="0" lang="de-DE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520700" y="934264"/>
            <a:ext cx="77200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757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Rahmenbedingungen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Bewerberrekrutierung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88315" y="1792291"/>
            <a:ext cx="770096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Teilnahme an Jobbörsen im Ausland (EURES)</a:t>
            </a:r>
          </a:p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kern="0" dirty="0" smtClean="0"/>
              <a:t>Organisation und Durchführung von Rekrutierungsveranstaltungen im Ausland nach Bewerberpotential in den jeweiligen Ländern sowie in Absprache mit den EURES-Partnern, um deren arbeitsmarktpolitische Interessen und Problemlagen einzubeziehen; i.d.R. mit deutschen Arbeitgebern</a:t>
            </a:r>
            <a:endParaRPr lang="de-DE" sz="1800" kern="0" dirty="0" smtClean="0">
              <a:latin typeface="+mn-lt"/>
            </a:endParaRP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Rekrutierungsveranstaltungen an medizinischen und technischen Universitäten im Ausland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Auswahlgespräche zusammen mit deutschen Arbeitgebern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Initiativbewerbungen (Bewerberpool)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Beispiele geplante Projekte  2011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88315" y="1792291"/>
            <a:ext cx="7700963" cy="3573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Bulgarien: Projekt für junge Ingenieure in Zusammenarbeit mit TU Sofia</a:t>
            </a:r>
          </a:p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Bulgarien: Rekrutierungsprojekt (Mediziner) für ausgewählte deutsche Kliniken: beinhaltet Deutschkurse in Bulgarien 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Griechenland und Bulgarien: Rekrutierungsveranstaltungen an medizinischen Universitäten zusammen mit deutschen Kliniken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Spanien: Projekt mit der AHK und EURES Spanien (Ingenieure und technische Fachkräfte)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Österreich: Rekrutierungsbörse für Assistenzärzte zusammen mit deutschen Kliniken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Italien: Rekrutierung von Ingenieuren aus Nord-Italien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Portugal: Rekrutierung von Krankenpflegekräften u. Ingenieuren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82600" y="8771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Profile ausländischer Bewerber/innen  – Erfahrungen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88315" y="1792291"/>
            <a:ext cx="7700963" cy="462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tabLst/>
              <a:defRPr/>
            </a:pPr>
            <a:r>
              <a:rPr lang="de-DE" sz="1800" u="sng" kern="0" dirty="0" smtClean="0">
                <a:latin typeface="+mn-lt"/>
              </a:rPr>
              <a:t>Ärzte</a:t>
            </a:r>
            <a:r>
              <a:rPr lang="de-DE" sz="1800" kern="0" dirty="0" smtClean="0">
                <a:latin typeface="+mn-lt"/>
              </a:rPr>
              <a:t>: 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überwiegend Bewerber/innen für Assistenzarztstellen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Herkunftsländer überwiegend Osteuropa, Griechenland, Österreich, vereinzelt auch Bewerber aus dem Nahen Osten und Ostasien. 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Oft nur geringe Deutschkenntnisse</a:t>
            </a:r>
          </a:p>
          <a:p>
            <a:pPr marL="344488" indent="-344488" defTabSz="917575">
              <a:buSzPct val="80000"/>
              <a:buFontTx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Problematik: Berufsanerkennung</a:t>
            </a:r>
          </a:p>
          <a:p>
            <a:pPr marL="344488" lvl="0" indent="-344488" defTabSz="917575">
              <a:buSzPct val="80000"/>
              <a:defRPr/>
            </a:pPr>
            <a:r>
              <a:rPr lang="de-DE" sz="1800" u="sng" kern="0" dirty="0" smtClean="0">
                <a:latin typeface="+mn-lt"/>
              </a:rPr>
              <a:t>Pflegekräfte</a:t>
            </a:r>
            <a:r>
              <a:rPr lang="de-DE" sz="1800" kern="0" dirty="0" smtClean="0">
                <a:latin typeface="+mn-lt"/>
              </a:rPr>
              <a:t>: </a:t>
            </a:r>
          </a:p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überwiegend Bewerber/innen aus EU-Beitrittsländern</a:t>
            </a:r>
          </a:p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oft mit mehrjähriger Berufserfahrung</a:t>
            </a:r>
          </a:p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Deutschkenntnisse variieren, Problematik: Fachsprache</a:t>
            </a:r>
          </a:p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Problematik: Berufsanerkennung</a:t>
            </a:r>
          </a:p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kern="0" dirty="0" smtClean="0">
                <a:latin typeface="+mn-lt"/>
              </a:rPr>
              <a:t>Aufenthaltsrecht schließt Einreise zur Arbeitsaufnahme bei Drittstaatlern aus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82600" y="8771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Profile ausländischer Bewerber/innen  – Erfahrungen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88315" y="1792291"/>
            <a:ext cx="7700963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tabLst/>
              <a:defRPr/>
            </a:pPr>
            <a:r>
              <a:rPr lang="de-DE" sz="1800" u="sng" kern="0" dirty="0" smtClean="0">
                <a:latin typeface="+mn-lt"/>
              </a:rPr>
              <a:t>Ingenieure</a:t>
            </a:r>
            <a:r>
              <a:rPr lang="de-DE" sz="1800" kern="0" dirty="0" smtClean="0">
                <a:latin typeface="+mn-lt"/>
              </a:rPr>
              <a:t>: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zumeist Berufseinsteiger / Absolventen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wenig Berufserfahrung und Branchenkenntnisse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häufig geringe Deutschkenntnisse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Problematik: Diskrepanz zwischen Anforderungen der Arbeitgeber und Qualifikationen der Bewerber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tabLst/>
              <a:defRPr/>
            </a:pPr>
            <a:endParaRPr lang="de-DE" sz="1800" kern="0" dirty="0" smtClean="0">
              <a:latin typeface="+mn-lt"/>
            </a:endParaRP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tabLst/>
              <a:defRPr/>
            </a:pPr>
            <a:r>
              <a:rPr lang="de-DE" sz="1800" u="sng" kern="0" dirty="0" smtClean="0">
                <a:latin typeface="+mn-lt"/>
              </a:rPr>
              <a:t>technische Fachkräfte</a:t>
            </a:r>
            <a:r>
              <a:rPr lang="de-DE" sz="1800" kern="0" dirty="0" smtClean="0">
                <a:latin typeface="+mn-lt"/>
              </a:rPr>
              <a:t>: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gute Qualifikation und Berufserfahrung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Problematik: Oft keine oder sehr geringe deutsche Sprachkenntnisse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ZAV - Ingenieurprojekt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88315" y="1792291"/>
            <a:ext cx="7700963" cy="2548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lvl="0" indent="-344488" defTabSz="917575">
              <a:buSzPct val="80000"/>
              <a:buBlip>
                <a:blip r:embed="rId2"/>
              </a:buBlip>
              <a:defRPr/>
            </a:pPr>
            <a:r>
              <a:rPr lang="de-DE" sz="1800" dirty="0" smtClean="0"/>
              <a:t>Ergänzung der regionalen Arbeitsmarkt-Projekte der Agenturen für Arbeit</a:t>
            </a:r>
            <a:endParaRPr lang="de-DE" sz="1800" kern="0" dirty="0" smtClean="0">
              <a:latin typeface="+mn-lt"/>
            </a:endParaRP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Qualifizierungsmaßnahme für in Deutschland lebende Arbeit suchende Ingenieure</a:t>
            </a:r>
          </a:p>
          <a:p>
            <a:pPr marL="344488" indent="-344488" defTabSz="917575">
              <a:buSzPct val="80000"/>
              <a:buBlip>
                <a:blip r:embed="rId2"/>
              </a:buBlip>
              <a:defRPr/>
            </a:pPr>
            <a:r>
              <a:rPr lang="de-DE" sz="1800" dirty="0" smtClean="0"/>
              <a:t>Versand von „Ingenieur-Spezial“ </a:t>
            </a:r>
            <a:r>
              <a:rPr lang="de-DE" sz="1800" kern="0" dirty="0" smtClean="0">
                <a:latin typeface="+mn-lt"/>
              </a:rPr>
              <a:t>mit 120 Bewerberprofilen </a:t>
            </a:r>
            <a:r>
              <a:rPr lang="de-DE" sz="1800" dirty="0" smtClean="0"/>
              <a:t>zwei mal jährlich an über 1500 potenzielle Arbeitgeber</a:t>
            </a:r>
          </a:p>
          <a:p>
            <a:pPr marL="344488" indent="-344488" defTabSz="917575">
              <a:buSzPct val="80000"/>
              <a:buBlip>
                <a:blip r:embed="rId2"/>
              </a:buBlip>
              <a:defRPr/>
            </a:pPr>
            <a:r>
              <a:rPr lang="de-DE" sz="1800" dirty="0" smtClean="0"/>
              <a:t>Versand von anonymisierten Kurzprofilen an über </a:t>
            </a:r>
            <a:br>
              <a:rPr lang="de-DE" sz="1800" dirty="0" smtClean="0"/>
            </a:br>
            <a:r>
              <a:rPr lang="de-DE" sz="1800" dirty="0" smtClean="0"/>
              <a:t>500 Arbeitgeber bundesweit; Kontaktherstellung auf Anfrage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Veranstaltung von Jobbörsen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Appell an Arbeitgeber</a:t>
            </a:r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88315" y="1792291"/>
            <a:ext cx="7700963" cy="229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Anforderungen an Bewerber anpassen und auf hohe Spezialisierung und Branchenerfahrung verzichten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junge mobile Absolventen als Trainees einstellen und im Unternehmen spezialisieren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smtClean="0">
                <a:latin typeface="+mn-lt"/>
              </a:rPr>
              <a:t>im Unternehmen einen Paten benennen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r>
              <a:rPr lang="de-DE" sz="1800" kern="0" dirty="0" err="1" smtClean="0">
                <a:latin typeface="+mn-lt"/>
              </a:rPr>
              <a:t>Relocation</a:t>
            </a:r>
            <a:r>
              <a:rPr lang="de-DE" sz="1800" kern="0" dirty="0" smtClean="0">
                <a:latin typeface="+mn-lt"/>
              </a:rPr>
              <a:t>-Service und Sprachkurs anbieten</a:t>
            </a:r>
          </a:p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Blip>
                <a:blip r:embed="rId2"/>
              </a:buBlip>
              <a:tabLst/>
              <a:defRPr/>
            </a:pPr>
            <a:endParaRPr lang="de-DE" sz="1800" kern="0" dirty="0" smtClean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Kontakt ZAV </a:t>
            </a:r>
            <a:r>
              <a:rPr lang="de-DE" sz="2000" dirty="0" err="1" smtClean="0"/>
              <a:t>Incoming</a:t>
            </a:r>
            <a:endParaRPr lang="de-DE" sz="2000" dirty="0" smtClean="0"/>
          </a:p>
        </p:txBody>
      </p:sp>
      <p:sp>
        <p:nvSpPr>
          <p:cNvPr id="10" name="Rectangle 14"/>
          <p:cNvSpPr txBox="1">
            <a:spLocks noChangeArrowheads="1"/>
          </p:cNvSpPr>
          <p:nvPr/>
        </p:nvSpPr>
        <p:spPr bwMode="auto">
          <a:xfrm>
            <a:off x="488315" y="1792291"/>
            <a:ext cx="7700963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de-DE" sz="1800" b="1" dirty="0" smtClean="0"/>
              <a:t>Bundesagentur für Arbeit</a:t>
            </a:r>
            <a:r>
              <a:rPr lang="de-DE" sz="1800" dirty="0" smtClean="0"/>
              <a:t> </a:t>
            </a:r>
            <a:br>
              <a:rPr lang="de-DE" sz="1800" dirty="0" smtClean="0"/>
            </a:br>
            <a:r>
              <a:rPr lang="de-DE" sz="1800" dirty="0" smtClean="0"/>
              <a:t>Zentrale Auslands- und Fachvermittlung (ZAV) </a:t>
            </a:r>
            <a:br>
              <a:rPr lang="de-DE" sz="1800" dirty="0" smtClean="0"/>
            </a:br>
            <a:r>
              <a:rPr lang="de-DE" sz="1800" dirty="0" smtClean="0"/>
              <a:t>Team </a:t>
            </a:r>
            <a:r>
              <a:rPr lang="de-DE" sz="1800" dirty="0" err="1" smtClean="0"/>
              <a:t>Incoming</a:t>
            </a:r>
            <a:r>
              <a:rPr lang="de-DE" sz="1800" dirty="0" smtClean="0"/>
              <a:t> Projekte</a:t>
            </a:r>
          </a:p>
          <a:p>
            <a:r>
              <a:rPr lang="de-DE" sz="1800" dirty="0" err="1" smtClean="0"/>
              <a:t>Villemombler</a:t>
            </a:r>
            <a:r>
              <a:rPr lang="de-DE" sz="1800" dirty="0" smtClean="0"/>
              <a:t> Str. 76 </a:t>
            </a:r>
            <a:br>
              <a:rPr lang="de-DE" sz="1800" dirty="0" smtClean="0"/>
            </a:br>
            <a:r>
              <a:rPr lang="de-DE" sz="1800" dirty="0" smtClean="0"/>
              <a:t>53123 Bonn </a:t>
            </a:r>
          </a:p>
          <a:p>
            <a:r>
              <a:rPr lang="de-DE" sz="1800" dirty="0" smtClean="0"/>
              <a:t>Tel:    	+49 228 / 713 - 1570 </a:t>
            </a:r>
            <a:br>
              <a:rPr lang="de-DE" sz="1800" dirty="0" smtClean="0"/>
            </a:br>
            <a:r>
              <a:rPr lang="de-DE" sz="1800" dirty="0" smtClean="0"/>
              <a:t>Email:	Incoming@arbeitsagentur.de </a:t>
            </a:r>
          </a:p>
          <a:p>
            <a:endParaRPr lang="de-DE" sz="1800" dirty="0" smtClean="0"/>
          </a:p>
          <a:p>
            <a:r>
              <a:rPr lang="de-DE" sz="1800" dirty="0" smtClean="0">
                <a:hlinkClick r:id="rId2"/>
              </a:rPr>
              <a:t>www.zav.de/arbeiten-in-deutschland</a:t>
            </a:r>
            <a:endParaRPr lang="de-DE" sz="1800" dirty="0" smtClean="0"/>
          </a:p>
          <a:p>
            <a:endParaRPr lang="de-DE" sz="1800" kern="0" dirty="0" smtClean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17575"/>
            <a:r>
              <a:rPr lang="de-DE" smtClean="0"/>
              <a:t>Projekt Incoming 41, © Zentrale Auslands- und Fachvermittlung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Gründe für Fachkräftebedarf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657350"/>
            <a:ext cx="7700963" cy="5013680"/>
          </a:xfrm>
        </p:spPr>
        <p:txBody>
          <a:bodyPr/>
          <a:lstStyle/>
          <a:p>
            <a:pPr eaLnBrk="1" hangingPunct="1"/>
            <a:endParaRPr lang="en-GB" sz="1800" dirty="0" smtClean="0"/>
          </a:p>
          <a:p>
            <a:pPr>
              <a:buNone/>
            </a:pPr>
            <a:r>
              <a:rPr lang="de-DE" sz="1800" dirty="0" smtClean="0"/>
              <a:t>1. </a:t>
            </a:r>
            <a:r>
              <a:rPr lang="de-DE" sz="1800" u="sng" dirty="0" smtClean="0"/>
              <a:t>Demographischer Wandel</a:t>
            </a:r>
          </a:p>
          <a:p>
            <a:r>
              <a:rPr lang="de-DE" sz="1800" dirty="0" smtClean="0"/>
              <a:t>Bevölkerungsrückgang um fast 8 Mio. Menschen bis zum Jahr 2040</a:t>
            </a:r>
            <a:endParaRPr lang="de-DE" sz="1800" dirty="0" smtClean="0"/>
          </a:p>
          <a:p>
            <a:r>
              <a:rPr lang="de-DE" sz="1800" dirty="0" smtClean="0"/>
              <a:t>Erwerbspersonenpotenzial (EEP) heute ca. 44,5 Mio. Personen</a:t>
            </a:r>
          </a:p>
          <a:p>
            <a:r>
              <a:rPr lang="de-DE" sz="1800" dirty="0" smtClean="0"/>
              <a:t>EEP im Jahr 2020 ca. 40,1 Mio. Personen</a:t>
            </a:r>
          </a:p>
          <a:p>
            <a:r>
              <a:rPr lang="de-DE" sz="1800" dirty="0" smtClean="0"/>
              <a:t>EEP im Jahr 2025 ca. 37,3 Mio. Personen</a:t>
            </a:r>
          </a:p>
          <a:p>
            <a:r>
              <a:rPr lang="de-DE" sz="1800" dirty="0" smtClean="0"/>
              <a:t>bei Nettozuwanderung von 100.000 Personen jährlich würde EEP 2025 bei 41,1 Mio. Personen liegen</a:t>
            </a:r>
          </a:p>
          <a:p>
            <a:r>
              <a:rPr lang="de-DE" sz="1800" dirty="0" smtClean="0"/>
              <a:t>inländisches Potenzial kann Rückgang des EEP zum Teil reduzieren (um ca. 2 Mio.)</a:t>
            </a:r>
          </a:p>
          <a:p>
            <a:endParaRPr lang="de-DE" dirty="0" smtClean="0"/>
          </a:p>
          <a:p>
            <a:endParaRPr lang="de-DE" dirty="0" smtClean="0"/>
          </a:p>
          <a:p>
            <a:pPr>
              <a:buFontTx/>
              <a:buNone/>
            </a:pPr>
            <a:r>
              <a:rPr lang="de-DE" sz="1200" dirty="0" smtClean="0"/>
              <a:t>Quelle: BA Vorstandsinfo 9.08.2010</a:t>
            </a:r>
          </a:p>
          <a:p>
            <a:pPr eaLnBrk="1" hangingPunct="1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17575"/>
            <a:r>
              <a:rPr lang="de-DE" smtClean="0"/>
              <a:t>Projekt Incoming 41, © Zentrale Auslands- und Fachvermittlung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Gründe für Fachkräftebedarf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657350"/>
            <a:ext cx="7700963" cy="4385816"/>
          </a:xfrm>
        </p:spPr>
        <p:txBody>
          <a:bodyPr/>
          <a:lstStyle/>
          <a:p>
            <a:pPr eaLnBrk="1" hangingPunct="1"/>
            <a:endParaRPr lang="en-GB" sz="1800" dirty="0" smtClean="0"/>
          </a:p>
          <a:p>
            <a:pPr>
              <a:buNone/>
            </a:pPr>
            <a:r>
              <a:rPr lang="de-DE" sz="1800" dirty="0" smtClean="0"/>
              <a:t>2</a:t>
            </a:r>
            <a:r>
              <a:rPr lang="de-DE" sz="1800" dirty="0" smtClean="0"/>
              <a:t>. </a:t>
            </a:r>
            <a:r>
              <a:rPr lang="de-DE" sz="1800" u="sng" dirty="0" smtClean="0"/>
              <a:t>Positive Arbeitsmarktentwicklung</a:t>
            </a:r>
          </a:p>
          <a:p>
            <a:pPr>
              <a:buNone/>
            </a:pPr>
            <a:endParaRPr lang="de-DE" sz="1800" u="sng" dirty="0" smtClean="0"/>
          </a:p>
          <a:p>
            <a:r>
              <a:rPr lang="de-DE" sz="1800" dirty="0" smtClean="0"/>
              <a:t>Arbeitslosenzahl im Mai 2011: -118.000 auf 2.960.000</a:t>
            </a:r>
            <a:endParaRPr lang="de-DE" sz="1800" dirty="0" smtClean="0"/>
          </a:p>
          <a:p>
            <a:r>
              <a:rPr lang="de-DE" sz="1800" dirty="0" smtClean="0"/>
              <a:t>Arbeitslosenzahl im Vorjahresvergleich: -276.000</a:t>
            </a:r>
            <a:endParaRPr lang="de-DE" sz="1800" dirty="0" smtClean="0"/>
          </a:p>
          <a:p>
            <a:r>
              <a:rPr lang="de-DE" sz="1800" dirty="0" smtClean="0"/>
              <a:t>Arbeitslosenquote im Mai: -0,3 Prozentpunkte auf 7,0 Prozent</a:t>
            </a:r>
          </a:p>
          <a:p>
            <a:r>
              <a:rPr lang="de-DE" sz="1800" dirty="0" smtClean="0"/>
              <a:t>Anzahl offener Stellen: +115.000 auf 470.000</a:t>
            </a:r>
            <a:endParaRPr lang="de-DE" sz="1800" dirty="0" smtClean="0"/>
          </a:p>
          <a:p>
            <a:endParaRPr lang="de-DE" dirty="0" smtClean="0"/>
          </a:p>
          <a:p>
            <a:endParaRPr lang="de-DE" dirty="0" smtClean="0"/>
          </a:p>
          <a:p>
            <a:pPr>
              <a:buFontTx/>
              <a:buNone/>
            </a:pPr>
            <a:r>
              <a:rPr lang="de-DE" sz="1200" dirty="0" smtClean="0"/>
              <a:t>Quelle: BA </a:t>
            </a:r>
            <a:r>
              <a:rPr lang="de-DE" sz="1200" dirty="0" smtClean="0"/>
              <a:t>–Pressedienst 31.05.2011</a:t>
            </a:r>
          </a:p>
          <a:p>
            <a:pPr>
              <a:buFontTx/>
              <a:buNone/>
            </a:pPr>
            <a:endParaRPr lang="de-DE" sz="1200" dirty="0" smtClean="0"/>
          </a:p>
          <a:p>
            <a:pPr eaLnBrk="1" hangingPunct="1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20700" y="1409700"/>
            <a:ext cx="770096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4488" lvl="0" indent="-344488" defTabSz="917575">
              <a:buSzPct val="80000"/>
              <a:buBlip>
                <a:blip r:embed="rId2"/>
              </a:buBlip>
            </a:pP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520700" y="934264"/>
            <a:ext cx="77200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 defTabSz="917575">
              <a:spcBef>
                <a:spcPct val="0"/>
              </a:spcBef>
              <a:defRPr/>
            </a:pPr>
            <a:r>
              <a:rPr lang="de-DE" dirty="0" smtClean="0"/>
              <a:t>Arbeitsmarktentwicklung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Saisonbereinigte Beschäftigung und Arbeitslosigkei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4138" y="1503363"/>
            <a:ext cx="639127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17575"/>
            <a:r>
              <a:rPr lang="de-DE" smtClean="0"/>
              <a:t>Projekt Incoming 41, © Zentrale Auslands- und Fachvermittlung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1029514"/>
            <a:ext cx="7720013" cy="276999"/>
          </a:xfrm>
        </p:spPr>
        <p:txBody>
          <a:bodyPr/>
          <a:lstStyle/>
          <a:p>
            <a:pPr eaLnBrk="1" hangingPunct="1"/>
            <a:r>
              <a:rPr lang="de-DE" sz="2000" dirty="0" smtClean="0"/>
              <a:t>Hinweise für Fachkräftebedarf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657350"/>
            <a:ext cx="7700963" cy="2662267"/>
          </a:xfrm>
        </p:spPr>
        <p:txBody>
          <a:bodyPr/>
          <a:lstStyle/>
          <a:p>
            <a:pPr eaLnBrk="1" hangingPunct="1"/>
            <a:endParaRPr lang="en-GB" sz="1800" dirty="0" smtClean="0"/>
          </a:p>
          <a:p>
            <a:r>
              <a:rPr lang="de-DE" sz="1800" dirty="0" smtClean="0"/>
              <a:t>Vakanz-Zeiten gemeldeter Arbeitsstellen</a:t>
            </a:r>
          </a:p>
          <a:p>
            <a:r>
              <a:rPr lang="de-DE" sz="1800" dirty="0" smtClean="0"/>
              <a:t>Altersstruktur der Beschäftigten</a:t>
            </a:r>
          </a:p>
          <a:p>
            <a:r>
              <a:rPr lang="de-DE" sz="1800" dirty="0" smtClean="0"/>
              <a:t>Verhältnis von gemeldeten Arbeitslosen und gemeldeten Stellen</a:t>
            </a:r>
          </a:p>
          <a:p>
            <a:r>
              <a:rPr lang="de-DE" sz="1800" dirty="0" smtClean="0"/>
              <a:t>monatliche Befragung der örtlichen Agenturen für Arbeit</a:t>
            </a:r>
          </a:p>
          <a:p>
            <a:endParaRPr lang="de-DE" dirty="0" smtClean="0"/>
          </a:p>
          <a:p>
            <a:pPr eaLnBrk="1" hangingPunct="1"/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17575"/>
            <a:r>
              <a:rPr lang="de-DE" smtClean="0"/>
              <a:t>Projekt Incoming 41, © Zentrale Auslands- und Fachvermittlung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524657"/>
            <a:ext cx="7720013" cy="389744"/>
          </a:xfrm>
        </p:spPr>
        <p:txBody>
          <a:bodyPr/>
          <a:lstStyle/>
          <a:p>
            <a:pPr eaLnBrk="1" hangingPunct="1"/>
            <a:r>
              <a:rPr lang="de-DE" sz="2000" dirty="0" smtClean="0"/>
              <a:t>Hohe Vakanz-Zeiten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657350"/>
            <a:ext cx="7700963" cy="957263"/>
          </a:xfrm>
        </p:spPr>
        <p:txBody>
          <a:bodyPr/>
          <a:lstStyle/>
          <a:p>
            <a:pPr eaLnBrk="1" hangingPunct="1"/>
            <a:endParaRPr lang="en-GB" sz="1800" smtClean="0"/>
          </a:p>
          <a:p>
            <a:r>
              <a:rPr lang="de-DE" smtClean="0"/>
              <a:t/>
            </a:r>
            <a:br>
              <a:rPr lang="de-DE" smtClean="0"/>
            </a:br>
            <a:endParaRPr lang="de-DE" smtClean="0"/>
          </a:p>
        </p:txBody>
      </p:sp>
      <p:pic>
        <p:nvPicPr>
          <p:cNvPr id="12293" name="Bild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263" y="1408113"/>
            <a:ext cx="8462962" cy="5195887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17575"/>
            <a:r>
              <a:rPr lang="de-DE" smtClean="0"/>
              <a:t>Projekt Incoming 41, © Zentrale Auslands- und Fachvermittlung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719529"/>
            <a:ext cx="7720013" cy="344774"/>
          </a:xfrm>
        </p:spPr>
        <p:txBody>
          <a:bodyPr/>
          <a:lstStyle/>
          <a:p>
            <a:pPr eaLnBrk="1" hangingPunct="1"/>
            <a:r>
              <a:rPr lang="de-DE" sz="2000" dirty="0" smtClean="0"/>
              <a:t>Altersstruktur der Beschäftigten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657350"/>
            <a:ext cx="7700963" cy="4903788"/>
          </a:xfrm>
        </p:spPr>
        <p:txBody>
          <a:bodyPr/>
          <a:lstStyle/>
          <a:p>
            <a:pPr eaLnBrk="1" hangingPunct="1"/>
            <a:endParaRPr lang="en-GB" sz="1800" smtClean="0"/>
          </a:p>
          <a:p>
            <a:pPr>
              <a:buFontTx/>
              <a:buNone/>
            </a:pPr>
            <a:endParaRPr lang="de-DE" smtClean="0"/>
          </a:p>
          <a:p>
            <a:pPr eaLnBrk="1" hangingPunct="1"/>
            <a:endParaRPr lang="de-DE" smtClean="0"/>
          </a:p>
        </p:txBody>
      </p:sp>
      <p:pic>
        <p:nvPicPr>
          <p:cNvPr id="13317" name="Bild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7438" y="1379095"/>
            <a:ext cx="6735762" cy="5224905"/>
          </a:xfrm>
          <a:prstGeom prst="rect">
            <a:avLst/>
          </a:prstGeom>
          <a:noFill/>
          <a:ln w="31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917575"/>
            <a:r>
              <a:rPr lang="de-DE" smtClean="0"/>
              <a:t>Projekt Incoming 41, © Zentrale Auslands- und Fachvermittlung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697115"/>
            <a:ext cx="7720013" cy="609398"/>
          </a:xfrm>
        </p:spPr>
        <p:txBody>
          <a:bodyPr/>
          <a:lstStyle/>
          <a:p>
            <a:pPr eaLnBrk="1" hangingPunct="1"/>
            <a:r>
              <a:rPr lang="de-DE" sz="2000" dirty="0" smtClean="0"/>
              <a:t>Arbeitskräftebedarf Bewerber-/Stellenrelation (Bsp.)</a:t>
            </a:r>
            <a:br>
              <a:rPr lang="de-DE" sz="2000" dirty="0" smtClean="0"/>
            </a:br>
            <a:r>
              <a:rPr lang="de-DE" sz="2000" dirty="0" smtClean="0"/>
              <a:t>im </a:t>
            </a:r>
            <a:r>
              <a:rPr lang="de-DE" sz="2000" dirty="0" smtClean="0"/>
              <a:t>April 2011</a:t>
            </a:r>
            <a:r>
              <a:rPr lang="de-DE" dirty="0" smtClean="0"/>
              <a:t>	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485900"/>
            <a:ext cx="7700963" cy="6605006"/>
          </a:xfrm>
        </p:spPr>
        <p:txBody>
          <a:bodyPr/>
          <a:lstStyle/>
          <a:p>
            <a:pPr eaLnBrk="1" hangingPunct="1"/>
            <a:r>
              <a:rPr lang="de-DE" sz="1800" dirty="0" smtClean="0"/>
              <a:t>Operationspflegekräfte		204	506		0,4 :1</a:t>
            </a:r>
          </a:p>
          <a:p>
            <a:pPr eaLnBrk="1" hangingPunct="1"/>
            <a:r>
              <a:rPr lang="de-DE" sz="1800" dirty="0" smtClean="0"/>
              <a:t>Heizungs-, </a:t>
            </a:r>
            <a:r>
              <a:rPr lang="de-DE" sz="1800" dirty="0" err="1" smtClean="0"/>
              <a:t>Lüftungsinstall</a:t>
            </a:r>
            <a:r>
              <a:rPr lang="de-DE" sz="1800" dirty="0" smtClean="0"/>
              <a:t>.	6.066	6.211		1,0 : 1</a:t>
            </a:r>
          </a:p>
          <a:p>
            <a:pPr eaLnBrk="1" hangingPunct="1"/>
            <a:r>
              <a:rPr lang="de-DE" sz="1800" dirty="0" smtClean="0"/>
              <a:t>Elektroinstallateure		14.021	12.465		1,1 : 1</a:t>
            </a:r>
          </a:p>
          <a:p>
            <a:pPr eaLnBrk="1" hangingPunct="1"/>
            <a:r>
              <a:rPr lang="de-DE" sz="1800" dirty="0" smtClean="0"/>
              <a:t>Elektromechaniker		4.010	3.184		1,3 : 1</a:t>
            </a:r>
          </a:p>
          <a:p>
            <a:r>
              <a:rPr lang="de-DE" sz="1800" dirty="0" smtClean="0"/>
              <a:t>Betriebselektriker		3.606	2.818		1,3 : 1</a:t>
            </a:r>
          </a:p>
          <a:p>
            <a:r>
              <a:rPr lang="de-DE" sz="1800" dirty="0" smtClean="0"/>
              <a:t>Fräser			3.207	2.462		1,3 : 1</a:t>
            </a:r>
          </a:p>
          <a:p>
            <a:pPr eaLnBrk="1" hangingPunct="1"/>
            <a:r>
              <a:rPr lang="de-DE" sz="1800" dirty="0" smtClean="0"/>
              <a:t>Krankenpflegekräfte allg.	10.644	6.651		1,6 : 1</a:t>
            </a:r>
          </a:p>
          <a:p>
            <a:r>
              <a:rPr lang="de-DE" sz="1800" dirty="0" smtClean="0"/>
              <a:t>Allg. Ärzte			2.729	1.758		1,6 : 1</a:t>
            </a:r>
          </a:p>
          <a:p>
            <a:pPr eaLnBrk="1" hangingPunct="1"/>
            <a:r>
              <a:rPr lang="de-DE" sz="1800" dirty="0" smtClean="0"/>
              <a:t>Dreher			5.291	3.145		1,7 : 1</a:t>
            </a:r>
          </a:p>
          <a:p>
            <a:r>
              <a:rPr lang="de-DE" sz="1800" dirty="0" smtClean="0"/>
              <a:t>Elektroingenieure		658	345		1,9 : 1</a:t>
            </a:r>
          </a:p>
          <a:p>
            <a:pPr eaLnBrk="1" hangingPunct="1"/>
            <a:r>
              <a:rPr lang="de-DE" sz="1800" dirty="0" smtClean="0"/>
              <a:t>Ingenieure Masch.bau		3.211	1.470		2,2 : 1</a:t>
            </a:r>
          </a:p>
          <a:p>
            <a:pPr eaLnBrk="1" hangingPunct="1"/>
            <a:r>
              <a:rPr lang="de-DE" sz="1800" dirty="0" smtClean="0"/>
              <a:t>Auto-, Fahrzeuglackierer	4.381	1.582		2,8 : 1	</a:t>
            </a:r>
          </a:p>
          <a:p>
            <a:pPr eaLnBrk="1" hangingPunct="1"/>
            <a:endParaRPr lang="en-GB" dirty="0" smtClean="0"/>
          </a:p>
          <a:p>
            <a:pPr eaLnBrk="1" hangingPunct="1"/>
            <a:endParaRPr lang="de-DE" dirty="0" smtClean="0"/>
          </a:p>
          <a:p>
            <a:pPr lvl="1" eaLnBrk="1" hangingPunct="1"/>
            <a:endParaRPr lang="en-GB" dirty="0" smtClean="0"/>
          </a:p>
          <a:p>
            <a:pPr lvl="1" eaLnBrk="1" hangingPunct="1"/>
            <a:endParaRPr lang="en-GB" dirty="0" smtClean="0"/>
          </a:p>
          <a:p>
            <a:pPr eaLnBrk="1" hangingPunct="1"/>
            <a:endParaRPr lang="de-DE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 smtClean="0"/>
              <a:t>Projekt Incoming 41, © Zentrale Auslands- und Fachvermittlung</a:t>
            </a:r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678180" y="155448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20700" y="1409700"/>
            <a:ext cx="7700963" cy="381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4488" marR="0" lvl="0" indent="-344488" algn="l" defTabSz="917575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Pct val="80000"/>
              <a:buFontTx/>
              <a:buNone/>
              <a:tabLst/>
              <a:defRPr/>
            </a:pP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Erwerbsbeteiligung von Frauen steigern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Erwerbsbeteiligung Älterer steigern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Förderinstrumentarium der BA nutzen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Anerkennung ausländischer Abschlüsse unterstützen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Junge Menschen unterstützen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Ausländische Arbeitskräfte vermitteln (ZAV)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Effiziente Aufbau- und Ablauforganisation im Arbeitserlaubnisverfahren</a:t>
            </a:r>
          </a:p>
          <a:p>
            <a:pPr marL="344488" indent="-344488" defTabSz="917575">
              <a:buSzPct val="80000"/>
              <a:buBlip>
                <a:blip r:embed="rId2"/>
              </a:buBlip>
            </a:pPr>
            <a:r>
              <a:rPr lang="de-DE" sz="1800" dirty="0" smtClean="0"/>
              <a:t>Hinwirkung auf bedarfsgerechtes Zuwanderungsrecht</a:t>
            </a:r>
          </a:p>
          <a:p>
            <a:pPr marL="344488" lvl="0" indent="-344488" defTabSz="917575">
              <a:buSzPct val="80000"/>
              <a:buBlip>
                <a:blip r:embed="rId2"/>
              </a:buBlip>
            </a:pPr>
            <a:endParaRPr kumimoji="0" lang="de-DE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520700" y="934264"/>
            <a:ext cx="77200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 defTabSz="917575">
              <a:spcBef>
                <a:spcPct val="0"/>
              </a:spcBef>
              <a:defRPr/>
            </a:pPr>
            <a:r>
              <a:rPr lang="de-DE" b="1" dirty="0" smtClean="0"/>
              <a:t>Aktivitäten der BA zur Bekämpfung des Fachkräftemangels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elfolie ohne Bild">
  <a:themeElements>
    <a:clrScheme name="Titelfolie ohne Bi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2001A"/>
      </a:accent1>
      <a:accent2>
        <a:srgbClr val="777777"/>
      </a:accent2>
      <a:accent3>
        <a:srgbClr val="FFFFFF"/>
      </a:accent3>
      <a:accent4>
        <a:srgbClr val="000000"/>
      </a:accent4>
      <a:accent5>
        <a:srgbClr val="EEAAAB"/>
      </a:accent5>
      <a:accent6>
        <a:srgbClr val="6B6B6B"/>
      </a:accent6>
      <a:hlink>
        <a:srgbClr val="0000CC"/>
      </a:hlink>
      <a:folHlink>
        <a:srgbClr val="969696"/>
      </a:folHlink>
    </a:clrScheme>
    <a:fontScheme name="Titelfolie ohne Bil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itelfolie ohne B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2001A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EAAAB"/>
        </a:accent5>
        <a:accent6>
          <a:srgbClr val="6B6B6B"/>
        </a:accent6>
        <a:hlink>
          <a:srgbClr val="0000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altsfolie">
  <a:themeElements>
    <a:clrScheme name="Inhaltsfol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2001A"/>
      </a:accent1>
      <a:accent2>
        <a:srgbClr val="777777"/>
      </a:accent2>
      <a:accent3>
        <a:srgbClr val="FFFFFF"/>
      </a:accent3>
      <a:accent4>
        <a:srgbClr val="000000"/>
      </a:accent4>
      <a:accent5>
        <a:srgbClr val="EEAAAB"/>
      </a:accent5>
      <a:accent6>
        <a:srgbClr val="6B6B6B"/>
      </a:accent6>
      <a:hlink>
        <a:srgbClr val="0000CC"/>
      </a:hlink>
      <a:folHlink>
        <a:srgbClr val="969696"/>
      </a:folHlink>
    </a:clrScheme>
    <a:fontScheme name="Inhalts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halts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2001A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EAAAB"/>
        </a:accent5>
        <a:accent6>
          <a:srgbClr val="6B6B6B"/>
        </a:accent6>
        <a:hlink>
          <a:srgbClr val="0000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apitelfolie">
  <a:themeElements>
    <a:clrScheme name="Kapitelfol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2001A"/>
      </a:accent1>
      <a:accent2>
        <a:srgbClr val="777777"/>
      </a:accent2>
      <a:accent3>
        <a:srgbClr val="FFFFFF"/>
      </a:accent3>
      <a:accent4>
        <a:srgbClr val="000000"/>
      </a:accent4>
      <a:accent5>
        <a:srgbClr val="EEAAAB"/>
      </a:accent5>
      <a:accent6>
        <a:srgbClr val="6B6B6B"/>
      </a:accent6>
      <a:hlink>
        <a:srgbClr val="0000CC"/>
      </a:hlink>
      <a:folHlink>
        <a:srgbClr val="969696"/>
      </a:folHlink>
    </a:clrScheme>
    <a:fontScheme name="Kapitelfol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apitelfol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2001A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EAAAB"/>
        </a:accent5>
        <a:accent6>
          <a:srgbClr val="6B6B6B"/>
        </a:accent6>
        <a:hlink>
          <a:srgbClr val="0000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rennfolie mit Bild">
  <a:themeElements>
    <a:clrScheme name="Trennfolie mit Bi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2001A"/>
      </a:accent1>
      <a:accent2>
        <a:srgbClr val="777777"/>
      </a:accent2>
      <a:accent3>
        <a:srgbClr val="FFFFFF"/>
      </a:accent3>
      <a:accent4>
        <a:srgbClr val="000000"/>
      </a:accent4>
      <a:accent5>
        <a:srgbClr val="EEAAAB"/>
      </a:accent5>
      <a:accent6>
        <a:srgbClr val="6B6B6B"/>
      </a:accent6>
      <a:hlink>
        <a:srgbClr val="0000CC"/>
      </a:hlink>
      <a:folHlink>
        <a:srgbClr val="969696"/>
      </a:folHlink>
    </a:clrScheme>
    <a:fontScheme name="Trennfolie mit Bil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rennfolie mit B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2001A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EEAAAB"/>
        </a:accent5>
        <a:accent6>
          <a:srgbClr val="6B6B6B"/>
        </a:accent6>
        <a:hlink>
          <a:srgbClr val="0000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lanco">
  <a:themeElements>
    <a:clrScheme name="Bl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7575" rtl="0" eaLnBrk="1" fontAlgn="base" latinLnBrk="0" hangingPunct="1">
          <a:lnSpc>
            <a:spcPct val="9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_rels/customUI.xml.rels><?xml version="1.0" encoding="UTF-8" standalone="yes"?>
<Relationships xmlns="http://schemas.openxmlformats.org/package/2006/relationships"><Relationship Id="BA_Kapitel" Type="http://schemas.openxmlformats.org/officeDocument/2006/relationships/image" Target="images/Kapitel.png"/><Relationship Id="BA_Logo" Type="http://schemas.openxmlformats.org/officeDocument/2006/relationships/image" Target="images/BA_Logo.png"/><Relationship Id="BA_Titel" Type="http://schemas.openxmlformats.org/officeDocument/2006/relationships/image" Target="images/Titel.png"/></Relationships>
</file>

<file path=customUI/customUI.xml><?xml version="1.0" encoding="utf-8"?>
<customUI xmlns="http://schemas.microsoft.com/office/2006/01/customui" onLoad="rx_onLoad">
  <ribbon startFromScratch="false">
    <tabs>
      <tab id="BA_Folienmaster" label="Bild / Logo einfügen">
        <group id="BA_Bilderauswahl" label="BA Bilderauswahl">
          <button id="TitelBild_auswaehlen" label="Bild für Titelfolie auswählen" image="BA_Titel" size="large" onAction="EinfuegenBildAufTitelfolie" keytip="V"/>
          <button id="TrennBild_auswaehlen" label="Bild für Trennfolie auswählen" image="BA_Kapitel" size="large" onAction="BildAufTrennfolieEinfügen" keytip="T"/>
        </group>
        <group id="Bilderauswahl" label="Bilderauswahl">
          <button idMso="PictureInsertFromFile" label="Öffnen" size="large" keytip="E"/>
        </group>
        <group id="Logoauswahl" label="Logoauswahl">
          <dropDown id="drpLogo" keytip="L" label=" " onAction="drpLogo_onChange" showImage="false" sizeString="wwwwwwwwwwwwwwwwwwwwwwwwwwwww">
            <item id="_00001" label="00001 Bundesagentur für Arbeit"/>
            <item id="_01900" label="01900 BA Service-Haus"/>
            <item id="_02200" label="02200 BA IT-Systemhaus"/>
            <item id="_02500" label="02500 Familienkasse"/>
            <item id="_05100" label="05100 Führungsakademie der BA"/>
            <item id="_10101" label="10101 Regionaldirektion Nord"/>
            <item id="_20101" label="20101 Regionaldirektion Niedersachsen-Bremen"/>
            <item id="_90101" label="90101 Regionaldirektion Berlin-Brandenburg"/>
            <item id="_30101" label="30101 Regionaldirektion Nordrhein-Westfalen"/>
            <item id="_96701" label="96701 Regionaldirektion Sachsen-Anhalt-Thüringen"/>
            <item id="_40101" label="40101 Regionaldirektion Hessen"/>
            <item id="_50101" label="50101 Regionaldirektion Rheinland-Pfalz-Saarland"/>
            <item id="_60101" label="60101 Regionaldirektion Baden-Württemberg"/>
            <item id="_70101" label="70101 Regionaldirektion Bayern"/>
          </dropDown>
        </group>
      </tab>
    </tabs>
  </ribbon>
</customUI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901</Words>
  <Application>Microsoft Office PowerPoint</Application>
  <PresentationFormat>Benutzerdefiniert</PresentationFormat>
  <Paragraphs>190</Paragraphs>
  <Slides>19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5</vt:i4>
      </vt:variant>
      <vt:variant>
        <vt:lpstr>Folientitel</vt:lpstr>
      </vt:variant>
      <vt:variant>
        <vt:i4>19</vt:i4>
      </vt:variant>
    </vt:vector>
  </HeadingPairs>
  <TitlesOfParts>
    <vt:vector size="24" baseType="lpstr">
      <vt:lpstr>Titelfolie ohne Bild</vt:lpstr>
      <vt:lpstr>Inhaltsfolie</vt:lpstr>
      <vt:lpstr>Kapitelfolie</vt:lpstr>
      <vt:lpstr>Trennfolie mit Bild</vt:lpstr>
      <vt:lpstr>Blanco</vt:lpstr>
      <vt:lpstr>Team Incoming Projekte  Das Dienstleistungsangebot der ZAV</vt:lpstr>
      <vt:lpstr>Gründe für Fachkräftebedarf</vt:lpstr>
      <vt:lpstr>Gründe für Fachkräftebedarf</vt:lpstr>
      <vt:lpstr>Folie 4</vt:lpstr>
      <vt:lpstr>Hinweise für Fachkräftebedarf</vt:lpstr>
      <vt:lpstr>Hohe Vakanz-Zeiten</vt:lpstr>
      <vt:lpstr>Altersstruktur der Beschäftigten</vt:lpstr>
      <vt:lpstr>Arbeitskräftebedarf Bewerber-/Stellenrelation (Bsp.) im April 2011 </vt:lpstr>
      <vt:lpstr>Folie 9</vt:lpstr>
      <vt:lpstr>Team Incoming Projekte</vt:lpstr>
      <vt:lpstr>Rahmenbedingungen</vt:lpstr>
      <vt:lpstr>Folie 12</vt:lpstr>
      <vt:lpstr>Bewerberrekrutierung</vt:lpstr>
      <vt:lpstr>Beispiele geplante Projekte  2011</vt:lpstr>
      <vt:lpstr>Profile ausländischer Bewerber/innen  – Erfahrungen</vt:lpstr>
      <vt:lpstr>Profile ausländischer Bewerber/innen  – Erfahrungen</vt:lpstr>
      <vt:lpstr>ZAV - Ingenieurprojekt</vt:lpstr>
      <vt:lpstr>Appell an Arbeitgeber</vt:lpstr>
      <vt:lpstr>Kontakt ZAV Incoming</vt:lpstr>
    </vt:vector>
  </TitlesOfParts>
  <Company>Bundesagentur für Arbeit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planasj</dc:creator>
  <cp:lastModifiedBy>SchomannG001</cp:lastModifiedBy>
  <cp:revision>559</cp:revision>
  <dcterms:created xsi:type="dcterms:W3CDTF">2006-11-23T14:48:20Z</dcterms:created>
  <dcterms:modified xsi:type="dcterms:W3CDTF">2011-06-14T15:14:12Z</dcterms:modified>
</cp:coreProperties>
</file>