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311" r:id="rId21"/>
    <p:sldId id="278" r:id="rId22"/>
    <p:sldId id="279" r:id="rId23"/>
    <p:sldId id="280" r:id="rId24"/>
    <p:sldId id="281" r:id="rId25"/>
    <p:sldId id="282" r:id="rId26"/>
    <p:sldId id="283" r:id="rId27"/>
    <p:sldId id="284" r:id="rId28"/>
    <p:sldId id="285"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10" r:id="rId4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22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8" d="100"/>
          <a:sy n="78" d="100"/>
        </p:scale>
        <p:origin x="600" y="84"/>
      </p:cViewPr>
      <p:guideLst>
        <p:guide orient="horz" pos="2160"/>
        <p:guide pos="3840"/>
        <p:guide orient="horz" pos="22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815920B8-0B2E-4F23-AD28-6F2F3A2C0937}" type="datetimeFigureOut">
              <a:rPr lang="de-DE" smtClean="0"/>
              <a:t>03.11.2014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372D08D-180C-48F3-AC2D-5DDB0BA7AB1A}" type="slidenum">
              <a:rPr lang="de-DE" smtClean="0"/>
              <a:t>‹Nr.›</a:t>
            </a:fld>
            <a:endParaRPr lang="de-DE"/>
          </a:p>
        </p:txBody>
      </p:sp>
    </p:spTree>
    <p:extLst>
      <p:ext uri="{BB962C8B-B14F-4D97-AF65-F5344CB8AC3E}">
        <p14:creationId xmlns:p14="http://schemas.microsoft.com/office/powerpoint/2010/main" val="1313398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15920B8-0B2E-4F23-AD28-6F2F3A2C0937}" type="datetimeFigureOut">
              <a:rPr lang="de-DE" smtClean="0"/>
              <a:t>03.11.2014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372D08D-180C-48F3-AC2D-5DDB0BA7AB1A}" type="slidenum">
              <a:rPr lang="de-DE" smtClean="0"/>
              <a:t>‹Nr.›</a:t>
            </a:fld>
            <a:endParaRPr lang="de-DE"/>
          </a:p>
        </p:txBody>
      </p:sp>
    </p:spTree>
    <p:extLst>
      <p:ext uri="{BB962C8B-B14F-4D97-AF65-F5344CB8AC3E}">
        <p14:creationId xmlns:p14="http://schemas.microsoft.com/office/powerpoint/2010/main" val="511546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15920B8-0B2E-4F23-AD28-6F2F3A2C0937}" type="datetimeFigureOut">
              <a:rPr lang="de-DE" smtClean="0"/>
              <a:t>03.11.2014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372D08D-180C-48F3-AC2D-5DDB0BA7AB1A}" type="slidenum">
              <a:rPr lang="de-DE" smtClean="0"/>
              <a:t>‹Nr.›</a:t>
            </a:fld>
            <a:endParaRPr lang="de-DE"/>
          </a:p>
        </p:txBody>
      </p:sp>
    </p:spTree>
    <p:extLst>
      <p:ext uri="{BB962C8B-B14F-4D97-AF65-F5344CB8AC3E}">
        <p14:creationId xmlns:p14="http://schemas.microsoft.com/office/powerpoint/2010/main" val="2847379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15920B8-0B2E-4F23-AD28-6F2F3A2C0937}" type="datetimeFigureOut">
              <a:rPr lang="de-DE" smtClean="0"/>
              <a:t>03.11.2014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372D08D-180C-48F3-AC2D-5DDB0BA7AB1A}" type="slidenum">
              <a:rPr lang="de-DE" smtClean="0"/>
              <a:t>‹Nr.›</a:t>
            </a:fld>
            <a:endParaRPr lang="de-DE"/>
          </a:p>
        </p:txBody>
      </p:sp>
    </p:spTree>
    <p:extLst>
      <p:ext uri="{BB962C8B-B14F-4D97-AF65-F5344CB8AC3E}">
        <p14:creationId xmlns:p14="http://schemas.microsoft.com/office/powerpoint/2010/main" val="1656810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815920B8-0B2E-4F23-AD28-6F2F3A2C0937}" type="datetimeFigureOut">
              <a:rPr lang="de-DE" smtClean="0"/>
              <a:t>03.11.2014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372D08D-180C-48F3-AC2D-5DDB0BA7AB1A}" type="slidenum">
              <a:rPr lang="de-DE" smtClean="0"/>
              <a:t>‹Nr.›</a:t>
            </a:fld>
            <a:endParaRPr lang="de-DE"/>
          </a:p>
        </p:txBody>
      </p:sp>
    </p:spTree>
    <p:extLst>
      <p:ext uri="{BB962C8B-B14F-4D97-AF65-F5344CB8AC3E}">
        <p14:creationId xmlns:p14="http://schemas.microsoft.com/office/powerpoint/2010/main" val="288876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815920B8-0B2E-4F23-AD28-6F2F3A2C0937}" type="datetimeFigureOut">
              <a:rPr lang="de-DE" smtClean="0"/>
              <a:t>03.11.2014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372D08D-180C-48F3-AC2D-5DDB0BA7AB1A}" type="slidenum">
              <a:rPr lang="de-DE" smtClean="0"/>
              <a:t>‹Nr.›</a:t>
            </a:fld>
            <a:endParaRPr lang="de-DE"/>
          </a:p>
        </p:txBody>
      </p:sp>
    </p:spTree>
    <p:extLst>
      <p:ext uri="{BB962C8B-B14F-4D97-AF65-F5344CB8AC3E}">
        <p14:creationId xmlns:p14="http://schemas.microsoft.com/office/powerpoint/2010/main" val="209939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815920B8-0B2E-4F23-AD28-6F2F3A2C0937}" type="datetimeFigureOut">
              <a:rPr lang="de-DE" smtClean="0"/>
              <a:t>03.11.2014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2372D08D-180C-48F3-AC2D-5DDB0BA7AB1A}" type="slidenum">
              <a:rPr lang="de-DE" smtClean="0"/>
              <a:t>‹Nr.›</a:t>
            </a:fld>
            <a:endParaRPr lang="de-DE"/>
          </a:p>
        </p:txBody>
      </p:sp>
    </p:spTree>
    <p:extLst>
      <p:ext uri="{BB962C8B-B14F-4D97-AF65-F5344CB8AC3E}">
        <p14:creationId xmlns:p14="http://schemas.microsoft.com/office/powerpoint/2010/main" val="516653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815920B8-0B2E-4F23-AD28-6F2F3A2C0937}" type="datetimeFigureOut">
              <a:rPr lang="de-DE" smtClean="0"/>
              <a:t>03.11.2014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2372D08D-180C-48F3-AC2D-5DDB0BA7AB1A}" type="slidenum">
              <a:rPr lang="de-DE" smtClean="0"/>
              <a:t>‹Nr.›</a:t>
            </a:fld>
            <a:endParaRPr lang="de-DE"/>
          </a:p>
        </p:txBody>
      </p:sp>
    </p:spTree>
    <p:extLst>
      <p:ext uri="{BB962C8B-B14F-4D97-AF65-F5344CB8AC3E}">
        <p14:creationId xmlns:p14="http://schemas.microsoft.com/office/powerpoint/2010/main" val="4065439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815920B8-0B2E-4F23-AD28-6F2F3A2C0937}" type="datetimeFigureOut">
              <a:rPr lang="de-DE" smtClean="0"/>
              <a:t>03.11.2014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2372D08D-180C-48F3-AC2D-5DDB0BA7AB1A}" type="slidenum">
              <a:rPr lang="de-DE" smtClean="0"/>
              <a:t>‹Nr.›</a:t>
            </a:fld>
            <a:endParaRPr lang="de-DE"/>
          </a:p>
        </p:txBody>
      </p:sp>
    </p:spTree>
    <p:extLst>
      <p:ext uri="{BB962C8B-B14F-4D97-AF65-F5344CB8AC3E}">
        <p14:creationId xmlns:p14="http://schemas.microsoft.com/office/powerpoint/2010/main" val="1796306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umsplatzhalter 4"/>
          <p:cNvSpPr>
            <a:spLocks noGrp="1"/>
          </p:cNvSpPr>
          <p:nvPr>
            <p:ph type="dt" sz="half" idx="10"/>
          </p:nvPr>
        </p:nvSpPr>
        <p:spPr/>
        <p:txBody>
          <a:bodyPr/>
          <a:lstStyle/>
          <a:p>
            <a:fld id="{815920B8-0B2E-4F23-AD28-6F2F3A2C0937}" type="datetimeFigureOut">
              <a:rPr lang="de-DE" smtClean="0"/>
              <a:t>03.11.2014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372D08D-180C-48F3-AC2D-5DDB0BA7AB1A}" type="slidenum">
              <a:rPr lang="de-DE" smtClean="0"/>
              <a:t>‹Nr.›</a:t>
            </a:fld>
            <a:endParaRPr lang="de-DE"/>
          </a:p>
        </p:txBody>
      </p:sp>
    </p:spTree>
    <p:extLst>
      <p:ext uri="{BB962C8B-B14F-4D97-AF65-F5344CB8AC3E}">
        <p14:creationId xmlns:p14="http://schemas.microsoft.com/office/powerpoint/2010/main" val="752735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umsplatzhalter 4"/>
          <p:cNvSpPr>
            <a:spLocks noGrp="1"/>
          </p:cNvSpPr>
          <p:nvPr>
            <p:ph type="dt" sz="half" idx="10"/>
          </p:nvPr>
        </p:nvSpPr>
        <p:spPr/>
        <p:txBody>
          <a:bodyPr/>
          <a:lstStyle/>
          <a:p>
            <a:fld id="{815920B8-0B2E-4F23-AD28-6F2F3A2C0937}" type="datetimeFigureOut">
              <a:rPr lang="de-DE" smtClean="0"/>
              <a:t>03.11.2014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372D08D-180C-48F3-AC2D-5DDB0BA7AB1A}" type="slidenum">
              <a:rPr lang="de-DE" smtClean="0"/>
              <a:t>‹Nr.›</a:t>
            </a:fld>
            <a:endParaRPr lang="de-DE"/>
          </a:p>
        </p:txBody>
      </p:sp>
    </p:spTree>
    <p:extLst>
      <p:ext uri="{BB962C8B-B14F-4D97-AF65-F5344CB8AC3E}">
        <p14:creationId xmlns:p14="http://schemas.microsoft.com/office/powerpoint/2010/main" val="1704403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5920B8-0B2E-4F23-AD28-6F2F3A2C0937}" type="datetimeFigureOut">
              <a:rPr lang="de-DE" smtClean="0"/>
              <a:t>03.11.2014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72D08D-180C-48F3-AC2D-5DDB0BA7AB1A}" type="slidenum">
              <a:rPr lang="de-DE" smtClean="0"/>
              <a:t>‹Nr.›</a:t>
            </a:fld>
            <a:endParaRPr lang="de-DE"/>
          </a:p>
        </p:txBody>
      </p:sp>
    </p:spTree>
    <p:extLst>
      <p:ext uri="{BB962C8B-B14F-4D97-AF65-F5344CB8AC3E}">
        <p14:creationId xmlns:p14="http://schemas.microsoft.com/office/powerpoint/2010/main" val="742014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neusselmartin.de/" TargetMode="External"/><Relationship Id="rId2" Type="http://schemas.openxmlformats.org/officeDocument/2006/relationships/hyperlink" Target="mailto:k.vorpeil@neusselmartin.de" TargetMode="Externa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hteck 6"/>
          <p:cNvSpPr/>
          <p:nvPr/>
        </p:nvSpPr>
        <p:spPr>
          <a:xfrm>
            <a:off x="2730843" y="1036139"/>
            <a:ext cx="7080421" cy="2492990"/>
          </a:xfrm>
          <a:prstGeom prst="rect">
            <a:avLst/>
          </a:prstGeom>
        </p:spPr>
        <p:txBody>
          <a:bodyPr wrap="square">
            <a:spAutoFit/>
          </a:bodyPr>
          <a:lstStyle/>
          <a:p>
            <a:pPr algn="ctr">
              <a:spcAft>
                <a:spcPts val="0"/>
              </a:spcAft>
            </a:pPr>
            <a:r>
              <a:rPr lang="de-DE" sz="2400" b="1" dirty="0" smtClean="0">
                <a:solidFill>
                  <a:srgbClr val="0066FF"/>
                </a:solidFill>
                <a:latin typeface="Arial" panose="020B0604020202020204" pitchFamily="34" charset="0"/>
                <a:ea typeface="Times New Roman" panose="02020603050405020304" pitchFamily="18" charset="0"/>
                <a:cs typeface="Arial" panose="020B0604020202020204" pitchFamily="34" charset="0"/>
              </a:rPr>
              <a:t>24. Europa-Unternehmerstammtisch </a:t>
            </a:r>
          </a:p>
          <a:p>
            <a:pPr algn="ctr">
              <a:spcAft>
                <a:spcPts val="0"/>
              </a:spcAft>
            </a:pPr>
            <a:r>
              <a:rPr lang="de-DE" sz="2400" b="1" dirty="0" smtClean="0">
                <a:solidFill>
                  <a:srgbClr val="0066FF"/>
                </a:solidFill>
                <a:latin typeface="Arial" panose="020B0604020202020204" pitchFamily="34" charset="0"/>
                <a:ea typeface="Times New Roman" panose="02020603050405020304" pitchFamily="18" charset="0"/>
                <a:cs typeface="Arial" panose="020B0604020202020204" pitchFamily="34" charset="0"/>
              </a:rPr>
              <a:t>des </a:t>
            </a:r>
          </a:p>
          <a:p>
            <a:pPr algn="ctr">
              <a:spcAft>
                <a:spcPts val="0"/>
              </a:spcAft>
            </a:pPr>
            <a:r>
              <a:rPr lang="de-DE" sz="2400" b="1" dirty="0" smtClean="0">
                <a:solidFill>
                  <a:srgbClr val="0066FF"/>
                </a:solidFill>
                <a:latin typeface="Arial" panose="020B0604020202020204" pitchFamily="34" charset="0"/>
                <a:ea typeface="Times New Roman" panose="02020603050405020304" pitchFamily="18" charset="0"/>
                <a:cs typeface="Arial" panose="020B0604020202020204" pitchFamily="34" charset="0"/>
              </a:rPr>
              <a:t>Regionalrats </a:t>
            </a:r>
            <a:r>
              <a:rPr lang="de-DE" sz="2400" b="1" dirty="0">
                <a:solidFill>
                  <a:srgbClr val="0066FF"/>
                </a:solidFill>
                <a:latin typeface="Arial" panose="020B0604020202020204" pitchFamily="34" charset="0"/>
                <a:ea typeface="Times New Roman" panose="02020603050405020304" pitchFamily="18" charset="0"/>
                <a:cs typeface="Arial" panose="020B0604020202020204" pitchFamily="34" charset="0"/>
              </a:rPr>
              <a:t>Wirtschaft </a:t>
            </a:r>
            <a:r>
              <a:rPr lang="de-DE" sz="2400" b="1" dirty="0" smtClean="0">
                <a:solidFill>
                  <a:srgbClr val="0066FF"/>
                </a:solidFill>
                <a:latin typeface="Arial" panose="020B0604020202020204" pitchFamily="34" charset="0"/>
                <a:ea typeface="Times New Roman" panose="02020603050405020304" pitchFamily="18" charset="0"/>
                <a:cs typeface="Arial" panose="020B0604020202020204" pitchFamily="34" charset="0"/>
              </a:rPr>
              <a:t>Rhein-Hunsrück</a:t>
            </a:r>
          </a:p>
          <a:p>
            <a:pPr algn="ctr">
              <a:spcAft>
                <a:spcPts val="0"/>
              </a:spcAft>
            </a:pPr>
            <a:endParaRPr lang="de-DE" sz="2400" b="1" dirty="0" smtClean="0">
              <a:solidFill>
                <a:srgbClr val="0066FF"/>
              </a:solidFill>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de-DE" sz="2400" b="1" dirty="0" smtClean="0">
                <a:solidFill>
                  <a:srgbClr val="0066FF"/>
                </a:solidFill>
                <a:latin typeface="Arial" panose="020B0604020202020204" pitchFamily="34" charset="0"/>
                <a:ea typeface="Times New Roman" panose="02020603050405020304" pitchFamily="18" charset="0"/>
                <a:cs typeface="Arial" panose="020B0604020202020204" pitchFamily="34" charset="0"/>
              </a:rPr>
              <a:t>Praxistipps für das Außenhandelsgeschäft</a:t>
            </a:r>
          </a:p>
          <a:p>
            <a:pPr>
              <a:spcAft>
                <a:spcPts val="0"/>
              </a:spcAft>
            </a:pPr>
            <a:r>
              <a:rPr lang="de-DE" b="1" dirty="0" smtClean="0">
                <a:solidFill>
                  <a:srgbClr val="0066FF"/>
                </a:solidFill>
                <a:effectLst/>
                <a:latin typeface="Arial" panose="020B0604020202020204" pitchFamily="34" charset="0"/>
                <a:ea typeface="Times New Roman" panose="02020603050405020304" pitchFamily="18" charset="0"/>
              </a:rPr>
              <a:t> </a:t>
            </a:r>
            <a:endParaRPr lang="de-DE" sz="1050" dirty="0" smtClean="0">
              <a:effectLst/>
              <a:latin typeface="Times New Roman" panose="02020603050405020304" pitchFamily="18" charset="0"/>
              <a:ea typeface="Times New Roman" panose="02020603050405020304" pitchFamily="18" charset="0"/>
            </a:endParaRPr>
          </a:p>
          <a:p>
            <a:pPr indent="449580" algn="ctr">
              <a:spcAft>
                <a:spcPts val="0"/>
              </a:spcAft>
            </a:pPr>
            <a:r>
              <a:rPr lang="de-DE" b="1" dirty="0" smtClean="0">
                <a:solidFill>
                  <a:srgbClr val="0066FF"/>
                </a:solidFill>
                <a:effectLst/>
                <a:latin typeface="Arial" panose="020B0604020202020204" pitchFamily="34" charset="0"/>
                <a:ea typeface="Times New Roman" panose="02020603050405020304" pitchFamily="18" charset="0"/>
              </a:rPr>
              <a:t>26. </a:t>
            </a:r>
            <a:r>
              <a:rPr lang="de-DE" b="1" dirty="0" smtClean="0">
                <a:solidFill>
                  <a:srgbClr val="0066FF"/>
                </a:solidFill>
                <a:effectLst/>
                <a:latin typeface="Arial" panose="020B0604020202020204" pitchFamily="34" charset="0"/>
                <a:ea typeface="Times New Roman" panose="02020603050405020304" pitchFamily="18" charset="0"/>
              </a:rPr>
              <a:t>November 2014, Oberwesel</a:t>
            </a:r>
            <a:endParaRPr lang="de-DE" sz="1050" dirty="0">
              <a:effectLst/>
              <a:latin typeface="Times New Roman" panose="02020603050405020304" pitchFamily="18" charset="0"/>
              <a:ea typeface="Times New Roman" panose="02020603050405020304" pitchFamily="18" charset="0"/>
            </a:endParaRPr>
          </a:p>
        </p:txBody>
      </p:sp>
      <p:cxnSp>
        <p:nvCxnSpPr>
          <p:cNvPr id="9" name="Gerader Verbinder 8"/>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10" name="Rechteck 9"/>
          <p:cNvSpPr/>
          <p:nvPr/>
        </p:nvSpPr>
        <p:spPr>
          <a:xfrm>
            <a:off x="335581" y="4196708"/>
            <a:ext cx="3398174" cy="307777"/>
          </a:xfrm>
          <a:prstGeom prst="rect">
            <a:avLst/>
          </a:prstGeom>
        </p:spPr>
        <p:txBody>
          <a:bodyPr wrap="none">
            <a:spAutoFit/>
          </a:bodyPr>
          <a:lstStyle/>
          <a:p>
            <a:pPr>
              <a:spcAft>
                <a:spcPts val="0"/>
              </a:spcAft>
            </a:pPr>
            <a:r>
              <a:rPr lang="de-DE" sz="1400" b="1" dirty="0" smtClean="0">
                <a:effectLst/>
                <a:latin typeface="Arial" panose="020B0604020202020204" pitchFamily="34" charset="0"/>
                <a:ea typeface="Calibri" panose="020F0502020204030204" pitchFamily="34" charset="0"/>
              </a:rPr>
              <a:t>Referent: Rechtsanwalt Klaus Vorpeil</a:t>
            </a:r>
            <a:r>
              <a:rPr lang="de-DE" sz="1400" b="1" dirty="0" smtClean="0">
                <a:effectLst/>
                <a:latin typeface="Times New Roman" panose="02020603050405020304" pitchFamily="18" charset="0"/>
                <a:ea typeface="Calibri" panose="020F0502020204030204" pitchFamily="34" charset="0"/>
              </a:rPr>
              <a:t> </a:t>
            </a:r>
            <a:endParaRPr lang="de-DE" sz="1400" b="1" dirty="0">
              <a:effectLst/>
              <a:latin typeface="Times New Roman" panose="02020603050405020304" pitchFamily="18" charset="0"/>
              <a:ea typeface="Times New Roman" panose="02020603050405020304" pitchFamily="18" charset="0"/>
            </a:endParaRPr>
          </a:p>
        </p:txBody>
      </p:sp>
      <p:cxnSp>
        <p:nvCxnSpPr>
          <p:cNvPr id="16" name="Gerader Verbinder 15"/>
          <p:cNvCxnSpPr/>
          <p:nvPr/>
        </p:nvCxnSpPr>
        <p:spPr>
          <a:xfrm flipV="1">
            <a:off x="329514" y="628958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11" name="Rechteck 10"/>
          <p:cNvSpPr/>
          <p:nvPr/>
        </p:nvSpPr>
        <p:spPr>
          <a:xfrm>
            <a:off x="329514" y="4996927"/>
            <a:ext cx="6096000" cy="1754326"/>
          </a:xfrm>
          <a:prstGeom prst="rect">
            <a:avLst/>
          </a:prstGeom>
        </p:spPr>
        <p:txBody>
          <a:bodyPr>
            <a:spAutoFit/>
          </a:bodyPr>
          <a:lstStyle/>
          <a:p>
            <a:pPr>
              <a:spcAft>
                <a:spcPts val="0"/>
              </a:spcAft>
            </a:pPr>
            <a:r>
              <a:rPr lang="en-US" sz="1200" dirty="0" smtClean="0">
                <a:effectLst/>
                <a:latin typeface="Arial" panose="020B0604020202020204" pitchFamily="34" charset="0"/>
                <a:ea typeface="Calibri" panose="020F0502020204030204" pitchFamily="34" charset="0"/>
              </a:rPr>
              <a:t> Dr.-Karl-</a:t>
            </a:r>
            <a:r>
              <a:rPr lang="en-US" sz="1200" dirty="0" err="1" smtClean="0">
                <a:effectLst/>
                <a:latin typeface="Arial" panose="020B0604020202020204" pitchFamily="34" charset="0"/>
                <a:ea typeface="Calibri" panose="020F0502020204030204" pitchFamily="34" charset="0"/>
              </a:rPr>
              <a:t>Aschoff-Straße</a:t>
            </a:r>
            <a:r>
              <a:rPr lang="en-US" sz="1200" dirty="0" smtClean="0">
                <a:effectLst/>
                <a:latin typeface="Arial" panose="020B0604020202020204" pitchFamily="34" charset="0"/>
                <a:ea typeface="Calibri" panose="020F0502020204030204" pitchFamily="34" charset="0"/>
              </a:rPr>
              <a:t> 9 (</a:t>
            </a:r>
            <a:r>
              <a:rPr lang="en-US" sz="1200" dirty="0" err="1" smtClean="0">
                <a:effectLst/>
                <a:latin typeface="Arial" panose="020B0604020202020204" pitchFamily="34" charset="0"/>
                <a:ea typeface="Calibri" panose="020F0502020204030204" pitchFamily="34" charset="0"/>
              </a:rPr>
              <a:t>AtiQ</a:t>
            </a:r>
            <a:r>
              <a:rPr lang="en-US" sz="1200" dirty="0" smtClean="0">
                <a:effectLst/>
                <a:latin typeface="Arial" panose="020B0604020202020204" pitchFamily="34" charset="0"/>
                <a:ea typeface="Calibri" panose="020F0502020204030204" pitchFamily="34" charset="0"/>
              </a:rPr>
              <a:t>)</a:t>
            </a:r>
            <a:br>
              <a:rPr lang="en-US" sz="1200" dirty="0" smtClean="0">
                <a:effectLst/>
                <a:latin typeface="Arial" panose="020B0604020202020204" pitchFamily="34" charset="0"/>
                <a:ea typeface="Calibri" panose="020F0502020204030204" pitchFamily="34" charset="0"/>
              </a:rPr>
            </a:br>
            <a:r>
              <a:rPr lang="en-US" sz="1200" dirty="0" smtClean="0">
                <a:effectLst/>
                <a:latin typeface="Arial" panose="020B0604020202020204" pitchFamily="34" charset="0"/>
                <a:ea typeface="Calibri" panose="020F0502020204030204" pitchFamily="34" charset="0"/>
              </a:rPr>
              <a:t> 55543 Bad </a:t>
            </a:r>
            <a:r>
              <a:rPr lang="en-US" sz="1200" dirty="0" err="1" smtClean="0">
                <a:effectLst/>
                <a:latin typeface="Arial" panose="020B0604020202020204" pitchFamily="34" charset="0"/>
                <a:ea typeface="Calibri" panose="020F0502020204030204" pitchFamily="34" charset="0"/>
              </a:rPr>
              <a:t>Kreuznach</a:t>
            </a:r>
            <a:r>
              <a:rPr lang="en-US" sz="1200" dirty="0" smtClean="0">
                <a:effectLst/>
                <a:latin typeface="Arial" panose="020B0604020202020204" pitchFamily="34" charset="0"/>
                <a:ea typeface="Calibri" panose="020F0502020204030204" pitchFamily="34" charset="0"/>
              </a:rPr>
              <a:t>  </a:t>
            </a:r>
            <a:br>
              <a:rPr lang="en-US" sz="1200" dirty="0" smtClean="0">
                <a:effectLst/>
                <a:latin typeface="Arial" panose="020B0604020202020204" pitchFamily="34" charset="0"/>
                <a:ea typeface="Calibri" panose="020F0502020204030204" pitchFamily="34" charset="0"/>
              </a:rPr>
            </a:br>
            <a:r>
              <a:rPr lang="en-US" sz="1200" dirty="0" smtClean="0">
                <a:effectLst/>
                <a:latin typeface="Arial" panose="020B0604020202020204" pitchFamily="34" charset="0"/>
                <a:ea typeface="Calibri" panose="020F0502020204030204" pitchFamily="34" charset="0"/>
              </a:rPr>
              <a:t> Tel.: +49-671-841 40 0 </a:t>
            </a:r>
            <a:br>
              <a:rPr lang="en-US" sz="1200" dirty="0" smtClean="0">
                <a:effectLst/>
                <a:latin typeface="Arial" panose="020B0604020202020204" pitchFamily="34" charset="0"/>
                <a:ea typeface="Calibri" panose="020F0502020204030204" pitchFamily="34" charset="0"/>
              </a:rPr>
            </a:br>
            <a:r>
              <a:rPr lang="en-US" sz="1200" dirty="0" smtClean="0">
                <a:effectLst/>
                <a:latin typeface="Arial" panose="020B0604020202020204" pitchFamily="34" charset="0"/>
                <a:ea typeface="Calibri" panose="020F0502020204030204" pitchFamily="34" charset="0"/>
              </a:rPr>
              <a:t> Fax.: +49-671-841 40 19 </a:t>
            </a:r>
            <a:br>
              <a:rPr lang="en-US" sz="1200" dirty="0" smtClean="0">
                <a:effectLst/>
                <a:latin typeface="Arial" panose="020B0604020202020204" pitchFamily="34" charset="0"/>
                <a:ea typeface="Calibri" panose="020F0502020204030204" pitchFamily="34" charset="0"/>
              </a:rPr>
            </a:br>
            <a:r>
              <a:rPr lang="en-US" sz="1200" dirty="0" smtClean="0">
                <a:effectLst/>
                <a:latin typeface="Arial" panose="020B0604020202020204" pitchFamily="34" charset="0"/>
                <a:ea typeface="Calibri" panose="020F0502020204030204" pitchFamily="34" charset="0"/>
              </a:rPr>
              <a:t> </a:t>
            </a:r>
            <a:r>
              <a:rPr lang="en-US" sz="1200" dirty="0" err="1" smtClean="0">
                <a:effectLst/>
                <a:latin typeface="Arial" panose="020B0604020202020204" pitchFamily="34" charset="0"/>
                <a:ea typeface="Calibri" panose="020F0502020204030204" pitchFamily="34" charset="0"/>
              </a:rPr>
              <a:t>eMail</a:t>
            </a:r>
            <a:r>
              <a:rPr lang="en-US" sz="1200" dirty="0" smtClean="0">
                <a:effectLst/>
                <a:latin typeface="Arial" panose="020B0604020202020204" pitchFamily="34" charset="0"/>
                <a:ea typeface="Calibri" panose="020F0502020204030204" pitchFamily="34" charset="0"/>
              </a:rPr>
              <a:t>: </a:t>
            </a:r>
            <a:r>
              <a:rPr lang="en-US" sz="1200" u="sng" dirty="0" err="1" smtClean="0">
                <a:solidFill>
                  <a:srgbClr val="0563C1"/>
                </a:solidFill>
                <a:effectLst/>
                <a:latin typeface="Arial" panose="020B0604020202020204" pitchFamily="34" charset="0"/>
                <a:ea typeface="Calibri" panose="020F0502020204030204" pitchFamily="34" charset="0"/>
                <a:hlinkClick r:id="rId2"/>
              </a:rPr>
              <a:t>k.vorpeil@neusselmartin.de</a:t>
            </a:r>
            <a:r>
              <a:rPr lang="en-US" sz="1200" dirty="0" smtClean="0">
                <a:effectLst/>
                <a:latin typeface="Arial" panose="020B0604020202020204" pitchFamily="34" charset="0"/>
                <a:ea typeface="Calibri" panose="020F0502020204030204" pitchFamily="34" charset="0"/>
              </a:rPr>
              <a:t> </a:t>
            </a:r>
            <a:br>
              <a:rPr lang="en-US" sz="1200" dirty="0" smtClean="0">
                <a:effectLst/>
                <a:latin typeface="Arial" panose="020B0604020202020204" pitchFamily="34" charset="0"/>
                <a:ea typeface="Calibri" panose="020F0502020204030204" pitchFamily="34" charset="0"/>
              </a:rPr>
            </a:br>
            <a:r>
              <a:rPr lang="en-US" sz="1200" dirty="0" smtClean="0">
                <a:effectLst/>
                <a:latin typeface="Arial" panose="020B0604020202020204" pitchFamily="34" charset="0"/>
                <a:ea typeface="Calibri" panose="020F0502020204030204" pitchFamily="34" charset="0"/>
              </a:rPr>
              <a:t> web: </a:t>
            </a:r>
            <a:r>
              <a:rPr lang="en-US" sz="1200" u="sng" dirty="0" err="1" smtClean="0">
                <a:solidFill>
                  <a:srgbClr val="0563C1"/>
                </a:solidFill>
                <a:effectLst/>
                <a:latin typeface="Arial" panose="020B0604020202020204" pitchFamily="34" charset="0"/>
                <a:ea typeface="Calibri" panose="020F0502020204030204" pitchFamily="34" charset="0"/>
                <a:hlinkClick r:id="rId3" tooltip="blocked::http://www.neusselmartin.de/"/>
              </a:rPr>
              <a:t>www.neusselmartin.de</a:t>
            </a:r>
            <a:r>
              <a:rPr lang="en-US" sz="1200" dirty="0" smtClean="0">
                <a:effectLst/>
                <a:latin typeface="Arial" panose="020B0604020202020204" pitchFamily="34" charset="0"/>
                <a:ea typeface="Calibri" panose="020F0502020204030204" pitchFamily="34" charset="0"/>
              </a:rPr>
              <a:t>  </a:t>
            </a:r>
          </a:p>
          <a:p>
            <a:pPr>
              <a:spcAft>
                <a:spcPts val="0"/>
              </a:spcAft>
            </a:pPr>
            <a:r>
              <a:rPr lang="en-US" dirty="0" smtClean="0">
                <a:effectLst/>
                <a:latin typeface="Arial" panose="020B0604020202020204" pitchFamily="34" charset="0"/>
                <a:ea typeface="Calibri" panose="020F0502020204030204" pitchFamily="34" charset="0"/>
              </a:rPr>
              <a:t> </a:t>
            </a:r>
            <a:br>
              <a:rPr lang="en-US" dirty="0" smtClean="0">
                <a:effectLst/>
                <a:latin typeface="Arial" panose="020B0604020202020204" pitchFamily="34" charset="0"/>
                <a:ea typeface="Calibri" panose="020F0502020204030204" pitchFamily="34" charset="0"/>
              </a:rPr>
            </a:br>
            <a:endParaRPr lang="de-DE" dirty="0">
              <a:effectLst/>
              <a:latin typeface="Times New Roman" panose="02020603050405020304" pitchFamily="18" charset="0"/>
              <a:ea typeface="Times New Roman" panose="02020603050405020304" pitchFamily="18" charset="0"/>
            </a:endParaRPr>
          </a:p>
        </p:txBody>
      </p:sp>
      <p:pic>
        <p:nvPicPr>
          <p:cNvPr id="13" name="Grafik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2751" y="4527933"/>
            <a:ext cx="1591917" cy="460756"/>
          </a:xfrm>
          <a:prstGeom prst="rect">
            <a:avLst/>
          </a:prstGeom>
        </p:spPr>
      </p:pic>
    </p:spTree>
    <p:extLst>
      <p:ext uri="{BB962C8B-B14F-4D97-AF65-F5344CB8AC3E}">
        <p14:creationId xmlns:p14="http://schemas.microsoft.com/office/powerpoint/2010/main" val="2121815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3" y="6306064"/>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990600" y="1378714"/>
            <a:ext cx="10039350" cy="3785652"/>
          </a:xfrm>
          <a:prstGeom prst="rect">
            <a:avLst/>
          </a:prstGeom>
        </p:spPr>
        <p:txBody>
          <a:bodyPr wrap="square">
            <a:spAutoFit/>
          </a:bodyPr>
          <a:lstStyle/>
          <a:p>
            <a:pPr>
              <a:spcAft>
                <a:spcPts val="0"/>
              </a:spcAft>
            </a:pPr>
            <a:r>
              <a:rPr lang="de-DE" sz="2400" dirty="0" smtClean="0">
                <a:effectLst/>
                <a:latin typeface="Arial" panose="020B0604020202020204" pitchFamily="34" charset="0"/>
                <a:ea typeface="Times New Roman" panose="02020603050405020304" pitchFamily="18" charset="0"/>
              </a:rPr>
              <a:t>Gegenüberstellung des Kaufvertrags in deutscher und englischer Textfassung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Achtung! Keine </a:t>
            </a:r>
            <a:r>
              <a:rPr lang="de-DE" sz="2400" u="sng" dirty="0" smtClean="0">
                <a:effectLst/>
                <a:latin typeface="Arial" panose="020B0604020202020204" pitchFamily="34" charset="0"/>
                <a:ea typeface="Times New Roman" panose="02020603050405020304" pitchFamily="18" charset="0"/>
              </a:rPr>
              <a:t>rechtliche</a:t>
            </a:r>
            <a:r>
              <a:rPr lang="de-DE" sz="2400" dirty="0" smtClean="0">
                <a:effectLst/>
                <a:latin typeface="Arial" panose="020B0604020202020204" pitchFamily="34" charset="0"/>
                <a:ea typeface="Times New Roman" panose="02020603050405020304" pitchFamily="18" charset="0"/>
              </a:rPr>
              <a:t> Übereinstimmung bei gleichen oder ähnlichen Begriffen: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Beispiel: </a:t>
            </a:r>
          </a:p>
          <a:p>
            <a:pPr>
              <a:spcAft>
                <a:spcPts val="0"/>
              </a:spcAft>
            </a:pPr>
            <a:r>
              <a:rPr lang="de-DE" sz="2400" dirty="0" smtClean="0">
                <a:effectLst/>
                <a:latin typeface="Arial" panose="020B0604020202020204" pitchFamily="34" charset="0"/>
                <a:ea typeface="Times New Roman" panose="02020603050405020304" pitchFamily="18" charset="0"/>
              </a:rPr>
              <a:t>„</a:t>
            </a:r>
            <a:r>
              <a:rPr lang="de-DE" sz="2400" dirty="0" err="1" smtClean="0">
                <a:effectLst/>
                <a:latin typeface="Arial" panose="020B0604020202020204" pitchFamily="34" charset="0"/>
                <a:ea typeface="Times New Roman" panose="02020603050405020304" pitchFamily="18" charset="0"/>
              </a:rPr>
              <a:t>Guarantee</a:t>
            </a:r>
            <a:r>
              <a:rPr lang="de-DE" sz="2400" dirty="0" smtClean="0">
                <a:effectLst/>
                <a:latin typeface="Arial" panose="020B0604020202020204" pitchFamily="34" charset="0"/>
                <a:ea typeface="Times New Roman" panose="02020603050405020304" pitchFamily="18" charset="0"/>
              </a:rPr>
              <a:t>“: üblicherweise bürgschaftsähnliche Zahlungsverpflichtung / keine materielle Identität mit Zahlungsverpflichtung bei abstrakter Garantie nach deutschem Recht</a:t>
            </a:r>
            <a:endParaRPr lang="de-D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37562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314302"/>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09650" y="1067991"/>
            <a:ext cx="9982200" cy="4154984"/>
          </a:xfrm>
          <a:prstGeom prst="rect">
            <a:avLst/>
          </a:prstGeom>
        </p:spPr>
        <p:txBody>
          <a:bodyPr wrap="square">
            <a:spAutoFit/>
          </a:bodyPr>
          <a:lstStyle/>
          <a:p>
            <a:pPr>
              <a:spcAft>
                <a:spcPts val="0"/>
              </a:spcAft>
            </a:pPr>
            <a:r>
              <a:rPr lang="de-DE" sz="2400" dirty="0" smtClean="0">
                <a:effectLst/>
                <a:latin typeface="Arial" panose="020B0604020202020204" pitchFamily="34" charset="0"/>
                <a:ea typeface="Times New Roman" panose="02020603050405020304" pitchFamily="18" charset="0"/>
              </a:rPr>
              <a:t>Achtung! </a:t>
            </a:r>
            <a:r>
              <a:rPr lang="de-DE" sz="2400" u="sng" dirty="0" smtClean="0">
                <a:effectLst/>
                <a:latin typeface="Arial" panose="020B0604020202020204" pitchFamily="34" charset="0"/>
                <a:ea typeface="Times New Roman" panose="02020603050405020304" pitchFamily="18" charset="0"/>
              </a:rPr>
              <a:t>Inhaltliche</a:t>
            </a:r>
            <a:r>
              <a:rPr lang="de-DE" sz="2400" dirty="0" smtClean="0">
                <a:effectLst/>
                <a:latin typeface="Arial" panose="020B0604020202020204" pitchFamily="34" charset="0"/>
                <a:ea typeface="Times New Roman" panose="02020603050405020304" pitchFamily="18" charset="0"/>
              </a:rPr>
              <a:t> Mehrdeutigkeit von Begriffen in verschiedenen Sprachen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Beispiel: „</a:t>
            </a:r>
            <a:r>
              <a:rPr lang="de-DE" sz="2400" dirty="0" err="1" smtClean="0">
                <a:effectLst/>
                <a:latin typeface="Arial" panose="020B0604020202020204" pitchFamily="34" charset="0"/>
                <a:ea typeface="Times New Roman" panose="02020603050405020304" pitchFamily="18" charset="0"/>
              </a:rPr>
              <a:t>delivery</a:t>
            </a:r>
            <a:r>
              <a:rPr lang="de-DE" sz="2400" dirty="0" smtClean="0">
                <a:effectLst/>
                <a:latin typeface="Arial" panose="020B0604020202020204" pitchFamily="34" charset="0"/>
                <a:ea typeface="Times New Roman" panose="02020603050405020304" pitchFamily="18" charset="0"/>
              </a:rPr>
              <a:t>“: Versendung oder Anlieferung?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Vertragsrubrum mit Bezeichnung der Vertragsparteien und der Vertragsart</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Achtung! Genaue Bezeichnung des Firmennamens einschließlich Rechtsform</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en-US" sz="2400" dirty="0" err="1" smtClean="0">
                <a:effectLst/>
                <a:latin typeface="Arial" panose="020B0604020202020204" pitchFamily="34" charset="0"/>
                <a:ea typeface="Times New Roman" panose="02020603050405020304" pitchFamily="18" charset="0"/>
              </a:rPr>
              <a:t>Beispiel</a:t>
            </a:r>
            <a:r>
              <a:rPr lang="en-US" sz="2400" dirty="0" smtClean="0">
                <a:effectLst/>
                <a:latin typeface="Arial" panose="020B0604020202020204" pitchFamily="34" charset="0"/>
                <a:ea typeface="Times New Roman" panose="02020603050405020304" pitchFamily="18" charset="0"/>
              </a:rPr>
              <a:t>: Robert Stevenson Manufacturing &amp; Distribution Ltd.</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en-US"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19986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3" y="6322540"/>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971550" y="805451"/>
            <a:ext cx="10639425" cy="5632311"/>
          </a:xfrm>
          <a:prstGeom prst="rect">
            <a:avLst/>
          </a:prstGeom>
        </p:spPr>
        <p:txBody>
          <a:bodyPr wrap="square">
            <a:spAutoFit/>
          </a:bodyPr>
          <a:lstStyle/>
          <a:p>
            <a:pPr>
              <a:spcAft>
                <a:spcPts val="0"/>
              </a:spcAft>
            </a:pPr>
            <a:r>
              <a:rPr lang="de-DE" sz="2400" dirty="0" smtClean="0">
                <a:effectLst/>
                <a:latin typeface="Arial" panose="020B0604020202020204" pitchFamily="34" charset="0"/>
                <a:ea typeface="Times New Roman" panose="02020603050405020304" pitchFamily="18" charset="0"/>
              </a:rPr>
              <a:t>Begriffsbestimmungen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Beispiele:</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Parteien des Vertrags: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a:t>
            </a:r>
            <a:r>
              <a:rPr lang="de-DE" sz="2400" b="1" dirty="0" smtClean="0">
                <a:effectLst/>
                <a:latin typeface="Arial" panose="020B0604020202020204" pitchFamily="34" charset="0"/>
                <a:ea typeface="Times New Roman" panose="02020603050405020304" pitchFamily="18" charset="0"/>
              </a:rPr>
              <a:t>Seller</a:t>
            </a:r>
            <a:r>
              <a:rPr lang="de-DE" sz="2400" dirty="0" smtClean="0">
                <a:effectLst/>
                <a:latin typeface="Arial" panose="020B0604020202020204" pitchFamily="34" charset="0"/>
                <a:ea typeface="Times New Roman" panose="02020603050405020304" pitchFamily="18" charset="0"/>
              </a:rPr>
              <a:t> </a:t>
            </a:r>
            <a:r>
              <a:rPr lang="de-DE" sz="2400" dirty="0" err="1" smtClean="0">
                <a:effectLst/>
                <a:latin typeface="Arial" panose="020B0604020202020204" pitchFamily="34" charset="0"/>
                <a:ea typeface="Times New Roman" panose="02020603050405020304" pitchFamily="18" charset="0"/>
              </a:rPr>
              <a:t>means</a:t>
            </a:r>
            <a:r>
              <a:rPr lang="de-DE" sz="2400" dirty="0" smtClean="0">
                <a:effectLst/>
                <a:latin typeface="Arial" panose="020B0604020202020204" pitchFamily="34" charset="0"/>
                <a:ea typeface="Times New Roman" panose="02020603050405020304" pitchFamily="18" charset="0"/>
              </a:rPr>
              <a:t> </a:t>
            </a:r>
            <a:r>
              <a:rPr lang="de-DE" sz="2400" dirty="0" err="1" smtClean="0">
                <a:effectLst/>
                <a:latin typeface="Arial" panose="020B0604020202020204" pitchFamily="34" charset="0"/>
                <a:ea typeface="Times New Roman" panose="02020603050405020304" pitchFamily="18" charset="0"/>
              </a:rPr>
              <a:t>the</a:t>
            </a:r>
            <a:r>
              <a:rPr lang="de-DE" sz="2400" dirty="0" smtClean="0">
                <a:effectLst/>
                <a:latin typeface="Arial" panose="020B0604020202020204" pitchFamily="34" charset="0"/>
                <a:ea typeface="Times New Roman" panose="02020603050405020304" pitchFamily="18" charset="0"/>
              </a:rPr>
              <a:t> … (Name des Unternehmens oder der Person) </a:t>
            </a:r>
            <a:r>
              <a:rPr lang="de-DE" sz="2400" dirty="0" err="1" smtClean="0">
                <a:effectLst/>
                <a:latin typeface="Arial" panose="020B0604020202020204" pitchFamily="34" charset="0"/>
                <a:ea typeface="Times New Roman" panose="02020603050405020304" pitchFamily="18" charset="0"/>
              </a:rPr>
              <a:t>organised</a:t>
            </a:r>
            <a:r>
              <a:rPr lang="de-DE" sz="2400" dirty="0" smtClean="0">
                <a:effectLst/>
                <a:latin typeface="Arial" panose="020B0604020202020204" pitchFamily="34" charset="0"/>
                <a:ea typeface="Times New Roman" panose="02020603050405020304" pitchFamily="18" charset="0"/>
              </a:rPr>
              <a:t> </a:t>
            </a:r>
            <a:r>
              <a:rPr lang="de-DE" sz="2400" dirty="0" err="1" smtClean="0">
                <a:effectLst/>
                <a:latin typeface="Arial" panose="020B0604020202020204" pitchFamily="34" charset="0"/>
                <a:ea typeface="Times New Roman" panose="02020603050405020304" pitchFamily="18" charset="0"/>
              </a:rPr>
              <a:t>under</a:t>
            </a:r>
            <a:r>
              <a:rPr lang="de-DE" sz="2400" dirty="0" smtClean="0">
                <a:effectLst/>
                <a:latin typeface="Arial" panose="020B0604020202020204" pitchFamily="34" charset="0"/>
                <a:ea typeface="Times New Roman" panose="02020603050405020304" pitchFamily="18" charset="0"/>
              </a:rPr>
              <a:t> … </a:t>
            </a:r>
            <a:r>
              <a:rPr lang="de-DE" sz="2400" dirty="0" err="1" smtClean="0">
                <a:effectLst/>
                <a:latin typeface="Arial" panose="020B0604020202020204" pitchFamily="34" charset="0"/>
                <a:ea typeface="Times New Roman" panose="02020603050405020304" pitchFamily="18" charset="0"/>
              </a:rPr>
              <a:t>law</a:t>
            </a:r>
            <a:r>
              <a:rPr lang="de-DE" sz="2400" dirty="0" smtClean="0">
                <a:effectLst/>
                <a:latin typeface="Arial" panose="020B0604020202020204" pitchFamily="34" charset="0"/>
                <a:ea typeface="Times New Roman" panose="02020603050405020304" pitchFamily="18" charset="0"/>
              </a:rPr>
              <a:t> (Name des Landes), </a:t>
            </a:r>
            <a:r>
              <a:rPr lang="de-DE" sz="2400" dirty="0" err="1" smtClean="0">
                <a:effectLst/>
                <a:latin typeface="Arial" panose="020B0604020202020204" pitchFamily="34" charset="0"/>
                <a:ea typeface="Times New Roman" panose="02020603050405020304" pitchFamily="18" charset="0"/>
              </a:rPr>
              <a:t>having</a:t>
            </a:r>
            <a:r>
              <a:rPr lang="de-DE" sz="2400" dirty="0" smtClean="0">
                <a:effectLst/>
                <a:latin typeface="Arial" panose="020B0604020202020204" pitchFamily="34" charset="0"/>
                <a:ea typeface="Times New Roman" panose="02020603050405020304" pitchFamily="18" charset="0"/>
              </a:rPr>
              <a:t> </a:t>
            </a:r>
            <a:r>
              <a:rPr lang="de-DE" sz="2400" dirty="0" err="1" smtClean="0">
                <a:effectLst/>
                <a:latin typeface="Arial" panose="020B0604020202020204" pitchFamily="34" charset="0"/>
                <a:ea typeface="Times New Roman" panose="02020603050405020304" pitchFamily="18" charset="0"/>
              </a:rPr>
              <a:t>its</a:t>
            </a:r>
            <a:r>
              <a:rPr lang="de-DE" sz="2400" dirty="0" smtClean="0">
                <a:effectLst/>
                <a:latin typeface="Arial" panose="020B0604020202020204" pitchFamily="34" charset="0"/>
                <a:ea typeface="Times New Roman" panose="02020603050405020304" pitchFamily="18" charset="0"/>
              </a:rPr>
              <a:t> registered office at … (Ort, Anschrift), a </a:t>
            </a:r>
            <a:r>
              <a:rPr lang="de-DE" sz="2400" dirty="0" err="1" smtClean="0">
                <a:effectLst/>
                <a:latin typeface="Arial" panose="020B0604020202020204" pitchFamily="34" charset="0"/>
                <a:ea typeface="Times New Roman" panose="02020603050405020304" pitchFamily="18" charset="0"/>
              </a:rPr>
              <a:t>paid</a:t>
            </a:r>
            <a:r>
              <a:rPr lang="de-DE" sz="2400" dirty="0" smtClean="0">
                <a:effectLst/>
                <a:latin typeface="Arial" panose="020B0604020202020204" pitchFamily="34" charset="0"/>
                <a:ea typeface="Times New Roman" panose="02020603050405020304" pitchFamily="18" charset="0"/>
              </a:rPr>
              <a:t> </a:t>
            </a:r>
            <a:r>
              <a:rPr lang="de-DE" sz="2400" dirty="0" err="1" smtClean="0">
                <a:effectLst/>
                <a:latin typeface="Arial" panose="020B0604020202020204" pitchFamily="34" charset="0"/>
                <a:ea typeface="Times New Roman" panose="02020603050405020304" pitchFamily="18" charset="0"/>
              </a:rPr>
              <a:t>capital</a:t>
            </a:r>
            <a:r>
              <a:rPr lang="de-DE" sz="2400" dirty="0" smtClean="0">
                <a:effectLst/>
                <a:latin typeface="Arial" panose="020B0604020202020204" pitchFamily="34" charset="0"/>
                <a:ea typeface="Times New Roman" panose="02020603050405020304" pitchFamily="18" charset="0"/>
              </a:rPr>
              <a:t> </a:t>
            </a:r>
            <a:r>
              <a:rPr lang="de-DE" sz="2400" dirty="0" err="1" smtClean="0">
                <a:effectLst/>
                <a:latin typeface="Arial" panose="020B0604020202020204" pitchFamily="34" charset="0"/>
                <a:ea typeface="Times New Roman" panose="02020603050405020304" pitchFamily="18" charset="0"/>
              </a:rPr>
              <a:t>of</a:t>
            </a:r>
            <a:r>
              <a:rPr lang="de-DE" sz="2400" dirty="0" smtClean="0">
                <a:effectLst/>
                <a:latin typeface="Arial" panose="020B0604020202020204" pitchFamily="34" charset="0"/>
                <a:ea typeface="Times New Roman" panose="02020603050405020304" pitchFamily="18" charset="0"/>
              </a:rPr>
              <a:t> … </a:t>
            </a:r>
            <a:r>
              <a:rPr lang="en-US" sz="2400" dirty="0" smtClean="0">
                <a:effectLst/>
                <a:latin typeface="Arial" panose="020B0604020202020204" pitchFamily="34" charset="0"/>
                <a:ea typeface="Times New Roman" panose="02020603050405020304" pitchFamily="18" charset="0"/>
              </a:rPr>
              <a:t>(</a:t>
            </a:r>
            <a:r>
              <a:rPr lang="en-US" sz="2400" dirty="0" err="1" smtClean="0">
                <a:effectLst/>
                <a:latin typeface="Arial" panose="020B0604020202020204" pitchFamily="34" charset="0"/>
                <a:ea typeface="Times New Roman" panose="02020603050405020304" pitchFamily="18" charset="0"/>
              </a:rPr>
              <a:t>Währung</a:t>
            </a:r>
            <a:r>
              <a:rPr lang="en-US" sz="2400" dirty="0" smtClean="0">
                <a:effectLst/>
                <a:latin typeface="Arial" panose="020B0604020202020204" pitchFamily="34" charset="0"/>
                <a:ea typeface="Times New Roman" panose="02020603050405020304" pitchFamily="18" charset="0"/>
              </a:rPr>
              <a:t>, </a:t>
            </a:r>
            <a:r>
              <a:rPr lang="en-US" sz="2400" dirty="0" err="1" smtClean="0">
                <a:effectLst/>
                <a:latin typeface="Arial" panose="020B0604020202020204" pitchFamily="34" charset="0"/>
                <a:ea typeface="Times New Roman" panose="02020603050405020304" pitchFamily="18" charset="0"/>
              </a:rPr>
              <a:t>Betrag</a:t>
            </a:r>
            <a:r>
              <a:rPr lang="en-US" sz="2400" dirty="0" smtClean="0">
                <a:effectLst/>
                <a:latin typeface="Arial" panose="020B0604020202020204" pitchFamily="34" charset="0"/>
                <a:ea typeface="Times New Roman" panose="02020603050405020304" pitchFamily="18" charset="0"/>
              </a:rPr>
              <a:t>), registered with the … (</a:t>
            </a:r>
            <a:r>
              <a:rPr lang="en-US" sz="2400" dirty="0" err="1" smtClean="0">
                <a:effectLst/>
                <a:latin typeface="Arial" panose="020B0604020202020204" pitchFamily="34" charset="0"/>
                <a:ea typeface="Times New Roman" panose="02020603050405020304" pitchFamily="18" charset="0"/>
              </a:rPr>
              <a:t>Gericht</a:t>
            </a:r>
            <a:r>
              <a:rPr lang="en-US" sz="2400" dirty="0" smtClean="0">
                <a:effectLst/>
                <a:latin typeface="Arial" panose="020B0604020202020204" pitchFamily="34" charset="0"/>
                <a:ea typeface="Times New Roman" panose="02020603050405020304" pitchFamily="18" charset="0"/>
              </a:rPr>
              <a:t>, Register) of … at … under No.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en-US"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en-US" sz="2400" dirty="0" err="1" smtClean="0">
                <a:effectLst/>
                <a:latin typeface="Arial" panose="020B0604020202020204" pitchFamily="34" charset="0"/>
                <a:ea typeface="Times New Roman" panose="02020603050405020304" pitchFamily="18" charset="0"/>
              </a:rPr>
              <a:t>Kaufgegenstand</a:t>
            </a:r>
            <a:r>
              <a:rPr lang="en-US" sz="2400" dirty="0" smtClean="0">
                <a:effectLst/>
                <a:latin typeface="Arial" panose="020B0604020202020204" pitchFamily="34" charset="0"/>
                <a:ea typeface="Times New Roman" panose="02020603050405020304" pitchFamily="18" charset="0"/>
              </a:rPr>
              <a:t>:</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en-US"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en-US" sz="2400" dirty="0" smtClean="0">
                <a:effectLst/>
                <a:latin typeface="Arial" panose="020B0604020202020204" pitchFamily="34" charset="0"/>
                <a:ea typeface="Times New Roman" panose="02020603050405020304" pitchFamily="18" charset="0"/>
              </a:rPr>
              <a:t>„</a:t>
            </a:r>
            <a:r>
              <a:rPr lang="en-US" sz="2400" b="1" dirty="0" smtClean="0">
                <a:effectLst/>
                <a:latin typeface="Arial" panose="020B0604020202020204" pitchFamily="34" charset="0"/>
                <a:ea typeface="Times New Roman" panose="02020603050405020304" pitchFamily="18" charset="0"/>
              </a:rPr>
              <a:t>Merchandise</a:t>
            </a:r>
            <a:r>
              <a:rPr lang="en-US" sz="2400" dirty="0" smtClean="0">
                <a:effectLst/>
                <a:latin typeface="Arial" panose="020B0604020202020204" pitchFamily="34" charset="0"/>
                <a:ea typeface="Times New Roman" panose="02020603050405020304" pitchFamily="18" charset="0"/>
              </a:rPr>
              <a:t> means the merchandise which is described in the specification attached to this contract as Annex 1.”</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en-US" sz="2400" dirty="0" smtClean="0">
                <a:effectLst/>
                <a:latin typeface="Arial" panose="020B0604020202020204" pitchFamily="34" charset="0"/>
                <a:ea typeface="Times New Roman" panose="02020603050405020304" pitchFamily="18" charset="0"/>
              </a:rPr>
              <a:t> </a:t>
            </a:r>
            <a:endParaRPr lang="de-D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91579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297826"/>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44918" y="1206490"/>
            <a:ext cx="10077450" cy="3785652"/>
          </a:xfrm>
          <a:prstGeom prst="rect">
            <a:avLst/>
          </a:prstGeom>
        </p:spPr>
        <p:txBody>
          <a:bodyPr wrap="square">
            <a:spAutoFit/>
          </a:bodyPr>
          <a:lstStyle/>
          <a:p>
            <a:pPr>
              <a:spcAft>
                <a:spcPts val="0"/>
              </a:spcAft>
            </a:pPr>
            <a:r>
              <a:rPr lang="de-DE" sz="2400" dirty="0" smtClean="0">
                <a:effectLst/>
                <a:latin typeface="Arial" panose="020B0604020202020204" pitchFamily="34" charset="0"/>
                <a:ea typeface="Times New Roman" panose="02020603050405020304" pitchFamily="18" charset="0"/>
              </a:rPr>
              <a:t>Wiederholung der Begriffsbestimmungen (</a:t>
            </a:r>
            <a:r>
              <a:rPr lang="de-DE" sz="2400" dirty="0" err="1" smtClean="0">
                <a:effectLst/>
                <a:latin typeface="Arial" panose="020B0604020202020204" pitchFamily="34" charset="0"/>
                <a:ea typeface="Times New Roman" panose="02020603050405020304" pitchFamily="18" charset="0"/>
              </a:rPr>
              <a:t>Definitions</a:t>
            </a:r>
            <a:r>
              <a:rPr lang="de-DE" sz="2400" dirty="0" smtClean="0">
                <a:effectLst/>
                <a:latin typeface="Arial" panose="020B0604020202020204" pitchFamily="34" charset="0"/>
                <a:ea typeface="Times New Roman" panose="02020603050405020304" pitchFamily="18" charset="0"/>
              </a:rPr>
              <a:t>) im Vertragstext in englischer Fassung mit Großbuchstaben am Anfang als Erkennungsmerkmal für eine Begriffsbestimmung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Kenntlichmachung der definierten Begriffe in deutscher Vertragsfassung (z. B. durch durchgängige Großschreibung: VERKÄUFER, KAUFGEGENSTAND etc. und allgemeinen Hinweis auf Bedeutung des Begriffs gemäß Definition bei durchgängiger Großschreibung)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u="none" strike="noStrike"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Festlegung der Maßgeblichkeit der deutschen Fassung</a:t>
            </a:r>
            <a:endParaRPr lang="de-D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28987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3" y="6314302"/>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21104" y="1303288"/>
            <a:ext cx="10125075" cy="2308324"/>
          </a:xfrm>
          <a:prstGeom prst="rect">
            <a:avLst/>
          </a:prstGeom>
        </p:spPr>
        <p:txBody>
          <a:bodyPr wrap="square">
            <a:spAutoFit/>
          </a:bodyPr>
          <a:lstStyle/>
          <a:p>
            <a:pPr>
              <a:spcAft>
                <a:spcPts val="0"/>
              </a:spcAft>
            </a:pPr>
            <a:r>
              <a:rPr lang="de-DE" sz="2400" dirty="0" smtClean="0">
                <a:effectLst/>
                <a:latin typeface="Arial" panose="020B0604020202020204" pitchFamily="34" charset="0"/>
                <a:ea typeface="Times New Roman" panose="02020603050405020304" pitchFamily="18" charset="0"/>
              </a:rPr>
              <a:t>Wahl des deutschen Rechts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Rechtsgrundlage zur Bestimmung der anwendbaren Rechtsordnung: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EG Verordnung Nr. 593/2008 über das auf vertragliche Schuldverhältnisse anzuwendende Recht („Rom I-Verordnung“)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u="none" strike="noStrike" dirty="0" smtClean="0">
                <a:effectLst/>
                <a:latin typeface="Arial" panose="020B0604020202020204" pitchFamily="34" charset="0"/>
                <a:ea typeface="Times New Roman" panose="02020603050405020304" pitchFamily="18" charset="0"/>
              </a:rPr>
              <a:t> </a:t>
            </a:r>
            <a:endParaRPr lang="de-D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517796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297826"/>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6" name="Rechteck 5"/>
          <p:cNvSpPr/>
          <p:nvPr/>
        </p:nvSpPr>
        <p:spPr>
          <a:xfrm>
            <a:off x="3457575" y="995660"/>
            <a:ext cx="8210550" cy="335156"/>
          </a:xfrm>
          <a:prstGeom prst="rect">
            <a:avLst/>
          </a:prstGeom>
        </p:spPr>
        <p:txBody>
          <a:bodyPr wrap="square">
            <a:spAutoFit/>
          </a:bodyPr>
          <a:lstStyle/>
          <a:p>
            <a:pPr>
              <a:lnSpc>
                <a:spcPct val="150000"/>
              </a:lnSpc>
              <a:spcBef>
                <a:spcPts val="900"/>
              </a:spcBef>
              <a:spcAft>
                <a:spcPts val="400"/>
              </a:spcAft>
            </a:pPr>
            <a:r>
              <a:rPr lang="en-US" sz="1200" b="1" dirty="0" err="1" smtClean="0">
                <a:solidFill>
                  <a:srgbClr val="3399FF"/>
                </a:solidFill>
                <a:effectLst/>
                <a:latin typeface="Arial" panose="020B0604020202020204" pitchFamily="34" charset="0"/>
              </a:rPr>
              <a:t>Allgemeine</a:t>
            </a:r>
            <a:r>
              <a:rPr lang="en-US" sz="1200" b="1" dirty="0" smtClean="0">
                <a:solidFill>
                  <a:srgbClr val="3399FF"/>
                </a:solidFill>
                <a:effectLst/>
                <a:latin typeface="Arial" panose="020B0604020202020204" pitchFamily="34" charset="0"/>
              </a:rPr>
              <a:t> </a:t>
            </a:r>
            <a:r>
              <a:rPr lang="en-US" sz="1200" b="1" dirty="0" err="1" smtClean="0">
                <a:solidFill>
                  <a:srgbClr val="3399FF"/>
                </a:solidFill>
                <a:effectLst/>
                <a:latin typeface="Arial" panose="020B0604020202020204" pitchFamily="34" charset="0"/>
              </a:rPr>
              <a:t>Verkaufsbedingungen</a:t>
            </a:r>
            <a:r>
              <a:rPr lang="en-US" sz="1200" b="1" dirty="0" smtClean="0">
                <a:solidFill>
                  <a:srgbClr val="3399FF"/>
                </a:solidFill>
                <a:effectLst/>
                <a:latin typeface="Arial" panose="020B0604020202020204" pitchFamily="34" charset="0"/>
              </a:rPr>
              <a:t> – General Terms and Conditions of Sale</a:t>
            </a:r>
            <a:endParaRPr lang="de-DE" sz="1200" b="1" dirty="0">
              <a:solidFill>
                <a:srgbClr val="000000"/>
              </a:solidFill>
              <a:effectLst/>
              <a:latin typeface="Arial" panose="020B0604020202020204" pitchFamily="34" charset="0"/>
            </a:endParaRPr>
          </a:p>
        </p:txBody>
      </p:sp>
      <p:graphicFrame>
        <p:nvGraphicFramePr>
          <p:cNvPr id="7" name="Tabelle 6"/>
          <p:cNvGraphicFramePr>
            <a:graphicFrameLocks noGrp="1"/>
          </p:cNvGraphicFramePr>
          <p:nvPr>
            <p:extLst>
              <p:ext uri="{D42A27DB-BD31-4B8C-83A1-F6EECF244321}">
                <p14:modId xmlns:p14="http://schemas.microsoft.com/office/powerpoint/2010/main" val="46466651"/>
              </p:ext>
            </p:extLst>
          </p:nvPr>
        </p:nvGraphicFramePr>
        <p:xfrm>
          <a:off x="1104900" y="1821974"/>
          <a:ext cx="10001249" cy="4382379"/>
        </p:xfrm>
        <a:graphic>
          <a:graphicData uri="http://schemas.openxmlformats.org/drawingml/2006/table">
            <a:tbl>
              <a:tblPr>
                <a:tableStyleId>{5C22544A-7EE6-4342-B048-85BDC9FD1C3A}</a:tableStyleId>
              </a:tblPr>
              <a:tblGrid>
                <a:gridCol w="4124325"/>
                <a:gridCol w="1619250"/>
                <a:gridCol w="4257674"/>
              </a:tblGrid>
              <a:tr h="334718">
                <a:tc>
                  <a:txBody>
                    <a:bodyPr/>
                    <a:lstStyle/>
                    <a:p>
                      <a:pPr algn="ctr">
                        <a:spcAft>
                          <a:spcPts val="0"/>
                        </a:spcAft>
                      </a:pPr>
                      <a:r>
                        <a:rPr lang="de-DE" sz="1200" b="1" dirty="0">
                          <a:effectLst/>
                          <a:latin typeface="Arial" panose="020B0604020202020204" pitchFamily="34" charset="0"/>
                          <a:cs typeface="Arial" panose="020B0604020202020204" pitchFamily="34" charset="0"/>
                        </a:rPr>
                        <a:t>§ 1 Geltung</a:t>
                      </a:r>
                      <a:endParaRPr lang="de-DE" sz="12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c>
                  <a:txBody>
                    <a:bodyPr/>
                    <a:lstStyle/>
                    <a:p>
                      <a:pPr algn="ctr">
                        <a:spcAft>
                          <a:spcPts val="0"/>
                        </a:spcAft>
                      </a:pPr>
                      <a:r>
                        <a:rPr lang="de-DE" sz="1200">
                          <a:effectLst/>
                          <a:latin typeface="Arial" panose="020B0604020202020204" pitchFamily="34" charset="0"/>
                          <a:cs typeface="Arial" panose="020B0604020202020204" pitchFamily="34" charset="0"/>
                        </a:rPr>
                        <a:t> </a:t>
                      </a:r>
                      <a:endParaRPr lang="de-DE" sz="12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c>
                  <a:txBody>
                    <a:bodyPr/>
                    <a:lstStyle/>
                    <a:p>
                      <a:pPr algn="ctr">
                        <a:spcAft>
                          <a:spcPts val="0"/>
                        </a:spcAft>
                      </a:pPr>
                      <a:r>
                        <a:rPr lang="de-DE" sz="1200" b="1" dirty="0">
                          <a:effectLst/>
                          <a:latin typeface="Arial" panose="020B0604020202020204" pitchFamily="34" charset="0"/>
                          <a:cs typeface="Arial" panose="020B0604020202020204" pitchFamily="34" charset="0"/>
                        </a:rPr>
                        <a:t>§ 1 </a:t>
                      </a:r>
                      <a:r>
                        <a:rPr lang="de-DE" sz="1200" b="1" dirty="0" err="1">
                          <a:effectLst/>
                          <a:latin typeface="Arial" panose="020B0604020202020204" pitchFamily="34" charset="0"/>
                          <a:cs typeface="Arial" panose="020B0604020202020204" pitchFamily="34" charset="0"/>
                        </a:rPr>
                        <a:t>Application</a:t>
                      </a:r>
                      <a:endParaRPr lang="de-DE" sz="1200" b="1" dirty="0">
                        <a:effectLst/>
                        <a:latin typeface="Arial" panose="020B0604020202020204" pitchFamily="34" charset="0"/>
                        <a:cs typeface="Arial" panose="020B0604020202020204" pitchFamily="34" charset="0"/>
                      </a:endParaRPr>
                    </a:p>
                    <a:p>
                      <a:pPr algn="ctr">
                        <a:spcAft>
                          <a:spcPts val="0"/>
                        </a:spcAft>
                      </a:pPr>
                      <a:r>
                        <a:rPr lang="de-DE" sz="1200" b="1" dirty="0">
                          <a:effectLst/>
                          <a:latin typeface="Arial" panose="020B0604020202020204" pitchFamily="34" charset="0"/>
                          <a:cs typeface="Arial" panose="020B0604020202020204" pitchFamily="34" charset="0"/>
                        </a:rPr>
                        <a:t> </a:t>
                      </a:r>
                      <a:endParaRPr lang="de-DE" sz="12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r>
              <a:tr h="1171514">
                <a:tc>
                  <a:txBody>
                    <a:bodyPr/>
                    <a:lstStyle/>
                    <a:p>
                      <a:pPr>
                        <a:spcAft>
                          <a:spcPts val="0"/>
                        </a:spcAft>
                      </a:pPr>
                      <a:r>
                        <a:rPr lang="de-DE" sz="1200">
                          <a:effectLst/>
                          <a:latin typeface="Arial" panose="020B0604020202020204" pitchFamily="34" charset="0"/>
                          <a:cs typeface="Arial" panose="020B0604020202020204" pitchFamily="34" charset="0"/>
                        </a:rPr>
                        <a:t>(1) Diese Verkaufsbedingungen gelten ausschließlich. Abweichende oder entgegenstehende Bedingungen werden von uns nicht anerkannt, sofern wir diesen nicht ausdrücklich schriftlich zugestimmt haben.</a:t>
                      </a:r>
                    </a:p>
                    <a:p>
                      <a:pPr>
                        <a:spcAft>
                          <a:spcPts val="0"/>
                        </a:spcAft>
                      </a:pPr>
                      <a:r>
                        <a:rPr lang="de-DE" sz="1200">
                          <a:effectLst/>
                          <a:latin typeface="Arial" panose="020B0604020202020204" pitchFamily="34" charset="0"/>
                          <a:cs typeface="Arial" panose="020B0604020202020204" pitchFamily="34" charset="0"/>
                        </a:rPr>
                        <a:t> </a:t>
                      </a:r>
                      <a:endParaRPr lang="de-DE" sz="12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c>
                  <a:txBody>
                    <a:bodyPr/>
                    <a:lstStyle/>
                    <a:p>
                      <a:pPr>
                        <a:spcAft>
                          <a:spcPts val="0"/>
                        </a:spcAft>
                      </a:pPr>
                      <a:r>
                        <a:rPr lang="de-DE"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c>
                  <a:txBody>
                    <a:bodyPr/>
                    <a:lstStyle/>
                    <a:p>
                      <a:pPr>
                        <a:spcAft>
                          <a:spcPts val="0"/>
                        </a:spcAft>
                      </a:pPr>
                      <a:r>
                        <a:rPr lang="en-GB" sz="1200">
                          <a:effectLst/>
                          <a:latin typeface="Arial" panose="020B0604020202020204" pitchFamily="34" charset="0"/>
                          <a:cs typeface="Arial" panose="020B0604020202020204" pitchFamily="34" charset="0"/>
                        </a:rPr>
                        <a:t>(1) These terms and conditions of sale shall apply exclusively. Differing or contrary terms shall not apply except if expressly agreed upon in writing.</a:t>
                      </a:r>
                      <a:endParaRPr lang="de-DE" sz="12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r>
              <a:tr h="1171514">
                <a:tc>
                  <a:txBody>
                    <a:bodyPr/>
                    <a:lstStyle/>
                    <a:p>
                      <a:pPr>
                        <a:spcAft>
                          <a:spcPts val="0"/>
                        </a:spcAft>
                      </a:pPr>
                      <a:r>
                        <a:rPr lang="de-DE" sz="1200">
                          <a:effectLst/>
                          <a:latin typeface="Arial" panose="020B0604020202020204" pitchFamily="34" charset="0"/>
                          <a:cs typeface="Arial" panose="020B0604020202020204" pitchFamily="34" charset="0"/>
                        </a:rPr>
                        <a:t>(2) Diese Verkaufsbedingungen gelten auch für alle zukünftigen Geschäfte zwischen den Parteien sowie auch dann, wenn wir in Kenntnis abweichender oder entgegenstehender Bedingungen die Lieferung der Ware durchführen.</a:t>
                      </a:r>
                    </a:p>
                    <a:p>
                      <a:pPr>
                        <a:spcAft>
                          <a:spcPts val="0"/>
                        </a:spcAft>
                      </a:pPr>
                      <a:r>
                        <a:rPr lang="de-DE" sz="1200">
                          <a:effectLst/>
                          <a:latin typeface="Arial" panose="020B0604020202020204" pitchFamily="34" charset="0"/>
                          <a:cs typeface="Arial" panose="020B0604020202020204" pitchFamily="34" charset="0"/>
                        </a:rPr>
                        <a:t> </a:t>
                      </a:r>
                      <a:endParaRPr lang="de-DE" sz="12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c>
                  <a:txBody>
                    <a:bodyPr/>
                    <a:lstStyle/>
                    <a:p>
                      <a:pPr>
                        <a:spcAft>
                          <a:spcPts val="0"/>
                        </a:spcAft>
                      </a:pPr>
                      <a:r>
                        <a:rPr lang="de-DE" sz="1200">
                          <a:effectLst/>
                          <a:latin typeface="Arial" panose="020B0604020202020204" pitchFamily="34" charset="0"/>
                          <a:cs typeface="Arial" panose="020B0604020202020204" pitchFamily="34" charset="0"/>
                        </a:rPr>
                        <a:t> </a:t>
                      </a:r>
                      <a:endParaRPr lang="de-DE" sz="12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c>
                  <a:txBody>
                    <a:bodyPr/>
                    <a:lstStyle/>
                    <a:p>
                      <a:pPr>
                        <a:spcAft>
                          <a:spcPts val="0"/>
                        </a:spcAft>
                      </a:pPr>
                      <a:r>
                        <a:rPr lang="en-GB" sz="1200">
                          <a:effectLst/>
                          <a:latin typeface="Arial" panose="020B0604020202020204" pitchFamily="34" charset="0"/>
                          <a:cs typeface="Arial" panose="020B0604020202020204" pitchFamily="34" charset="0"/>
                        </a:rPr>
                        <a:t>(2) These terms and conditions of sale shall also govern all future transactions between the parties and shall also apply if we perform delivery despite our knowledge of differing or contrary terms.</a:t>
                      </a:r>
                      <a:endParaRPr lang="de-DE" sz="12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r>
              <a:tr h="1673591">
                <a:tc>
                  <a:txBody>
                    <a:bodyPr/>
                    <a:lstStyle/>
                    <a:p>
                      <a:pPr>
                        <a:spcAft>
                          <a:spcPts val="0"/>
                        </a:spcAft>
                      </a:pPr>
                      <a:r>
                        <a:rPr lang="de-DE" sz="1200" dirty="0">
                          <a:effectLst/>
                          <a:latin typeface="Arial" panose="020B0604020202020204" pitchFamily="34" charset="0"/>
                          <a:cs typeface="Arial" panose="020B0604020202020204" pitchFamily="34" charset="0"/>
                        </a:rPr>
                        <a:t>(3) Diese Allgemeinen Verkaufsbedingungen gelten nur gegenüber Unternehmern, juristischen Personen des öffentlichen Rechts oder öffentlich-rechtlichen Sondervermögen im Sinne von § 310 Abs. 1 BGB.</a:t>
                      </a:r>
                    </a:p>
                    <a:p>
                      <a:pPr>
                        <a:spcAft>
                          <a:spcPts val="0"/>
                        </a:spcAft>
                      </a:pPr>
                      <a:r>
                        <a:rPr lang="de-DE" sz="1200" dirty="0">
                          <a:effectLst/>
                          <a:latin typeface="Arial" panose="020B0604020202020204" pitchFamily="34" charset="0"/>
                          <a:cs typeface="Arial" panose="020B0604020202020204" pitchFamily="34" charset="0"/>
                        </a:rPr>
                        <a:t> </a:t>
                      </a:r>
                    </a:p>
                    <a:p>
                      <a:pPr>
                        <a:spcAft>
                          <a:spcPts val="0"/>
                        </a:spcAft>
                      </a:pPr>
                      <a:r>
                        <a:rPr lang="de-DE" sz="1200" dirty="0">
                          <a:effectLst/>
                          <a:latin typeface="Arial" panose="020B0604020202020204" pitchFamily="34" charset="0"/>
                          <a:cs typeface="Arial" panose="020B0604020202020204" pitchFamily="34" charset="0"/>
                        </a:rPr>
                        <a:t> </a:t>
                      </a:r>
                    </a:p>
                    <a:p>
                      <a:pPr>
                        <a:spcAft>
                          <a:spcPts val="0"/>
                        </a:spcAft>
                      </a:pPr>
                      <a:r>
                        <a:rPr lang="de-DE" sz="1200" dirty="0">
                          <a:effectLst/>
                          <a:latin typeface="Arial" panose="020B0604020202020204" pitchFamily="34" charset="0"/>
                          <a:cs typeface="Arial" panose="020B0604020202020204" pitchFamily="34" charset="0"/>
                        </a:rPr>
                        <a:t>…</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c>
                  <a:txBody>
                    <a:bodyPr/>
                    <a:lstStyle/>
                    <a:p>
                      <a:pPr>
                        <a:spcAft>
                          <a:spcPts val="0"/>
                        </a:spcAft>
                      </a:pPr>
                      <a:r>
                        <a:rPr lang="de-DE"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c>
                  <a:txBody>
                    <a:bodyPr/>
                    <a:lstStyle/>
                    <a:p>
                      <a:pPr>
                        <a:spcAft>
                          <a:spcPts val="0"/>
                        </a:spcAft>
                      </a:pPr>
                      <a:r>
                        <a:rPr lang="en-GB" sz="1200" dirty="0">
                          <a:effectLst/>
                          <a:latin typeface="Arial" panose="020B0604020202020204" pitchFamily="34" charset="0"/>
                          <a:cs typeface="Arial" panose="020B0604020202020204" pitchFamily="34" charset="0"/>
                        </a:rPr>
                        <a:t>(3) These terms and conditions of sale shall only apply vis á vis entrepreneurs, governmental entities, or special governmental estates within the meaning of sec. 310 para. </a:t>
                      </a:r>
                      <a:r>
                        <a:rPr lang="de-DE" sz="1200" dirty="0">
                          <a:effectLst/>
                          <a:latin typeface="Arial" panose="020B0604020202020204" pitchFamily="34" charset="0"/>
                          <a:cs typeface="Arial" panose="020B0604020202020204" pitchFamily="34" charset="0"/>
                        </a:rPr>
                        <a:t>1 BGB (German </a:t>
                      </a:r>
                      <a:r>
                        <a:rPr lang="de-DE" sz="1200" dirty="0" err="1">
                          <a:effectLst/>
                          <a:latin typeface="Arial" panose="020B0604020202020204" pitchFamily="34" charset="0"/>
                          <a:cs typeface="Arial" panose="020B0604020202020204" pitchFamily="34" charset="0"/>
                        </a:rPr>
                        <a:t>Civil</a:t>
                      </a:r>
                      <a:r>
                        <a:rPr lang="de-DE" sz="1200" dirty="0">
                          <a:effectLst/>
                          <a:latin typeface="Arial" panose="020B0604020202020204" pitchFamily="34" charset="0"/>
                          <a:cs typeface="Arial" panose="020B0604020202020204" pitchFamily="34" charset="0"/>
                        </a:rPr>
                        <a:t> Code).</a:t>
                      </a:r>
                    </a:p>
                    <a:p>
                      <a:pPr>
                        <a:spcAft>
                          <a:spcPts val="0"/>
                        </a:spcAft>
                      </a:pPr>
                      <a:r>
                        <a:rPr lang="de-DE" sz="1200" dirty="0">
                          <a:effectLst/>
                          <a:latin typeface="Arial" panose="020B0604020202020204" pitchFamily="34" charset="0"/>
                          <a:cs typeface="Arial" panose="020B0604020202020204" pitchFamily="34" charset="0"/>
                        </a:rPr>
                        <a:t> </a:t>
                      </a:r>
                    </a:p>
                    <a:p>
                      <a:pPr>
                        <a:spcAft>
                          <a:spcPts val="0"/>
                        </a:spcAft>
                      </a:pPr>
                      <a:r>
                        <a:rPr lang="de-DE" sz="1200" dirty="0">
                          <a:effectLst/>
                          <a:latin typeface="Arial" panose="020B0604020202020204" pitchFamily="34" charset="0"/>
                          <a:cs typeface="Arial" panose="020B0604020202020204" pitchFamily="34" charset="0"/>
                        </a:rPr>
                        <a:t>…</a:t>
                      </a:r>
                    </a:p>
                    <a:p>
                      <a:pPr>
                        <a:spcAft>
                          <a:spcPts val="0"/>
                        </a:spcAft>
                      </a:pPr>
                      <a:r>
                        <a:rPr lang="de-DE"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r>
            </a:tbl>
          </a:graphicData>
        </a:graphic>
      </p:graphicFrame>
    </p:spTree>
    <p:extLst>
      <p:ext uri="{BB962C8B-B14F-4D97-AF65-F5344CB8AC3E}">
        <p14:creationId xmlns:p14="http://schemas.microsoft.com/office/powerpoint/2010/main" val="3848186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3" y="6306064"/>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49679" y="608725"/>
            <a:ext cx="10067925" cy="5632311"/>
          </a:xfrm>
          <a:prstGeom prst="rect">
            <a:avLst/>
          </a:prstGeom>
        </p:spPr>
        <p:txBody>
          <a:bodyPr wrap="square">
            <a:spAutoFit/>
          </a:bodyPr>
          <a:lstStyle/>
          <a:p>
            <a:pPr>
              <a:spcAft>
                <a:spcPts val="0"/>
              </a:spcAft>
            </a:pPr>
            <a:r>
              <a:rPr lang="de-DE" sz="2400" dirty="0" smtClean="0">
                <a:solidFill>
                  <a:srgbClr val="3399FF"/>
                </a:solidFill>
                <a:effectLst/>
                <a:latin typeface="Arial" panose="020B0604020202020204" pitchFamily="34" charset="0"/>
                <a:ea typeface="Times New Roman" panose="02020603050405020304" pitchFamily="18" charset="0"/>
              </a:rPr>
              <a:t>Mindestinhalt von Allgemeinen Geschäftsbedingungen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Geltung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Angebot, Annahme</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Preise, Zahlung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Aufrechnung, Zurückbehaltung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Lieferung, Gefahrübergang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Eigentumsvorbehalt</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Gewährleistung, Haftung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Kündigung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Sonstiges:</a:t>
            </a:r>
            <a:endParaRPr lang="de-DE" sz="2400" dirty="0" smtClean="0">
              <a:effectLst/>
              <a:latin typeface="Times New Roman" panose="02020603050405020304" pitchFamily="18" charset="0"/>
              <a:ea typeface="Times New Roman" panose="02020603050405020304" pitchFamily="18" charset="0"/>
            </a:endParaRPr>
          </a:p>
          <a:p>
            <a:pPr marL="1143000" lvl="2" indent="-228600">
              <a:spcAft>
                <a:spcPts val="0"/>
              </a:spcAft>
              <a:buFont typeface="Wingdings" panose="05000000000000000000" pitchFamily="2" charset="2"/>
              <a:buChar char=""/>
            </a:pPr>
            <a:r>
              <a:rPr lang="de-DE" sz="2400" dirty="0" smtClean="0">
                <a:effectLst/>
                <a:latin typeface="Arial" panose="020B0604020202020204" pitchFamily="34" charset="0"/>
                <a:ea typeface="Times New Roman" panose="02020603050405020304" pitchFamily="18" charset="0"/>
              </a:rPr>
              <a:t>Anwendbares Recht</a:t>
            </a:r>
            <a:endParaRPr lang="de-DE" sz="2400" dirty="0" smtClean="0">
              <a:effectLst/>
              <a:latin typeface="Times New Roman" panose="02020603050405020304" pitchFamily="18" charset="0"/>
              <a:ea typeface="Times New Roman" panose="02020603050405020304" pitchFamily="18" charset="0"/>
            </a:endParaRPr>
          </a:p>
          <a:p>
            <a:pPr marL="1143000" lvl="2" indent="-228600">
              <a:spcAft>
                <a:spcPts val="0"/>
              </a:spcAft>
              <a:buFont typeface="Wingdings" panose="05000000000000000000" pitchFamily="2" charset="2"/>
              <a:buChar char=""/>
            </a:pPr>
            <a:r>
              <a:rPr lang="de-DE" sz="2400" dirty="0" smtClean="0">
                <a:effectLst/>
                <a:latin typeface="Arial" panose="020B0604020202020204" pitchFamily="34" charset="0"/>
                <a:ea typeface="Times New Roman" panose="02020603050405020304" pitchFamily="18" charset="0"/>
              </a:rPr>
              <a:t>Erfüllungsort</a:t>
            </a:r>
            <a:endParaRPr lang="de-DE" sz="2400" dirty="0" smtClean="0">
              <a:effectLst/>
              <a:latin typeface="Times New Roman" panose="02020603050405020304" pitchFamily="18" charset="0"/>
              <a:ea typeface="Times New Roman" panose="02020603050405020304" pitchFamily="18" charset="0"/>
            </a:endParaRPr>
          </a:p>
          <a:p>
            <a:pPr marL="1143000" lvl="2" indent="-228600">
              <a:spcAft>
                <a:spcPts val="0"/>
              </a:spcAft>
              <a:buFont typeface="Wingdings" panose="05000000000000000000" pitchFamily="2" charset="2"/>
              <a:buChar char=""/>
            </a:pPr>
            <a:r>
              <a:rPr lang="de-DE" sz="2400" dirty="0" smtClean="0">
                <a:effectLst/>
                <a:latin typeface="Arial" panose="020B0604020202020204" pitchFamily="34" charset="0"/>
                <a:ea typeface="Times New Roman" panose="02020603050405020304" pitchFamily="18" charset="0"/>
              </a:rPr>
              <a:t>Gerichtsstands- oder Schiedsgerichtsvereinbarung</a:t>
            </a:r>
            <a:endParaRPr lang="de-DE" sz="2400" dirty="0" smtClean="0">
              <a:effectLst/>
              <a:latin typeface="Times New Roman" panose="02020603050405020304" pitchFamily="18" charset="0"/>
              <a:ea typeface="Times New Roman" panose="02020603050405020304" pitchFamily="18" charset="0"/>
            </a:endParaRPr>
          </a:p>
          <a:p>
            <a:pPr marL="1143000" lvl="2" indent="-228600">
              <a:spcAft>
                <a:spcPts val="0"/>
              </a:spcAft>
              <a:buFont typeface="Wingdings" panose="05000000000000000000" pitchFamily="2" charset="2"/>
              <a:buChar char=""/>
            </a:pPr>
            <a:r>
              <a:rPr lang="de-DE" sz="2400" dirty="0" smtClean="0">
                <a:effectLst/>
                <a:latin typeface="Arial" panose="020B0604020202020204" pitchFamily="34" charset="0"/>
                <a:ea typeface="Times New Roman" panose="02020603050405020304" pitchFamily="18" charset="0"/>
              </a:rPr>
              <a:t>Vorrang der deutschen Fassung der AGB</a:t>
            </a:r>
            <a:endParaRPr lang="de-D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51878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3" y="6306064"/>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19175" y="1269564"/>
            <a:ext cx="8067675" cy="3046988"/>
          </a:xfrm>
          <a:prstGeom prst="rect">
            <a:avLst/>
          </a:prstGeom>
        </p:spPr>
        <p:txBody>
          <a:bodyPr wrap="square">
            <a:spAutoFit/>
          </a:bodyPr>
          <a:lstStyle/>
          <a:p>
            <a:pPr>
              <a:spcAft>
                <a:spcPts val="0"/>
              </a:spcAft>
            </a:pPr>
            <a:r>
              <a:rPr lang="de-DE" sz="2400" u="sng" dirty="0" smtClean="0">
                <a:effectLst/>
                <a:latin typeface="Arial" panose="020B0604020202020204" pitchFamily="34" charset="0"/>
                <a:ea typeface="Times New Roman" panose="02020603050405020304" pitchFamily="18" charset="0"/>
              </a:rPr>
              <a:t>Gliederung: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Ablauf des Zustandekommens eines Exportvertrags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Praxisrelevante Inhalte eines Exportvertrags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solidFill>
                  <a:srgbClr val="3399FF"/>
                </a:solidFill>
                <a:effectLst/>
                <a:latin typeface="Arial" panose="020B0604020202020204" pitchFamily="34" charset="0"/>
                <a:ea typeface="Times New Roman" panose="02020603050405020304" pitchFamily="18" charset="0"/>
              </a:rPr>
              <a:t>Ausgesuchte rechtliche Themen der Außenhandelspraxis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166885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3" y="6314302"/>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971550" y="535459"/>
            <a:ext cx="10067925" cy="4755148"/>
          </a:xfrm>
          <a:prstGeom prst="rect">
            <a:avLst/>
          </a:prstGeom>
        </p:spPr>
        <p:txBody>
          <a:bodyPr wrap="square">
            <a:spAutoFit/>
          </a:bodyPr>
          <a:lstStyle/>
          <a:p>
            <a:pPr>
              <a:lnSpc>
                <a:spcPct val="150000"/>
              </a:lnSpc>
              <a:spcBef>
                <a:spcPts val="900"/>
              </a:spcBef>
              <a:spcAft>
                <a:spcPts val="0"/>
              </a:spcAft>
            </a:pPr>
            <a:endParaRPr lang="de-DE" sz="2400" b="0" dirty="0" smtClean="0">
              <a:solidFill>
                <a:srgbClr val="3399FF"/>
              </a:solidFill>
              <a:effectLst/>
              <a:latin typeface="Arial" panose="020B0604020202020204" pitchFamily="34" charset="0"/>
            </a:endParaRPr>
          </a:p>
          <a:p>
            <a:pPr>
              <a:lnSpc>
                <a:spcPct val="150000"/>
              </a:lnSpc>
              <a:spcBef>
                <a:spcPts val="900"/>
              </a:spcBef>
              <a:spcAft>
                <a:spcPts val="0"/>
              </a:spcAft>
            </a:pPr>
            <a:r>
              <a:rPr lang="de-DE" sz="2400" b="0" dirty="0" smtClean="0">
                <a:solidFill>
                  <a:srgbClr val="3399FF"/>
                </a:solidFill>
                <a:effectLst/>
                <a:latin typeface="Arial" panose="020B0604020202020204" pitchFamily="34" charset="0"/>
              </a:rPr>
              <a:t>UN-Kaufrecht</a:t>
            </a:r>
            <a:endParaRPr lang="de-DE" sz="2400" b="1" dirty="0" smtClean="0">
              <a:solidFill>
                <a:srgbClr val="000000"/>
              </a:solidFill>
              <a:effectLst/>
              <a:latin typeface="Arial" panose="020B0604020202020204" pitchFamily="34" charset="0"/>
            </a:endParaRPr>
          </a:p>
          <a:p>
            <a:pPr>
              <a:spcBef>
                <a:spcPts val="900"/>
              </a:spcBef>
              <a:spcAft>
                <a:spcPts val="0"/>
              </a:spcAft>
            </a:pPr>
            <a:r>
              <a:rPr lang="de-DE" sz="2400" dirty="0" smtClean="0">
                <a:effectLst/>
                <a:latin typeface="Arial" panose="020B0604020202020204" pitchFamily="34" charset="0"/>
                <a:ea typeface="Times New Roman" panose="02020603050405020304" pitchFamily="18" charset="0"/>
              </a:rPr>
              <a:t>Übereinkommen der Vereinten Nationen über Verträge über den internationalen Warenkauf („Wiener Übereinkommen“, „CISG“)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Mitgliedstaaten des Übereinkommens (u. a. Bundesrepublik Deutschland)</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Verwendung des UN-Kaufrechts in der Praxis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Teilweise Übernahme nicht vereinheitlichter deutscher  Rechtsinstrumente im UN-Kaufrecht</a:t>
            </a:r>
            <a:endParaRPr lang="de-D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21689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306065"/>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23679" y="1494681"/>
            <a:ext cx="10086975" cy="3046988"/>
          </a:xfrm>
          <a:prstGeom prst="rect">
            <a:avLst/>
          </a:prstGeom>
        </p:spPr>
        <p:txBody>
          <a:bodyPr wrap="square">
            <a:spAutoFit/>
          </a:bodyPr>
          <a:lstStyle/>
          <a:p>
            <a:r>
              <a:rPr lang="de-DE" sz="2400" dirty="0" smtClean="0">
                <a:solidFill>
                  <a:srgbClr val="3399FF"/>
                </a:solidFill>
                <a:latin typeface="Arial" panose="020B0604020202020204" pitchFamily="34" charset="0"/>
                <a:ea typeface="Times New Roman" panose="02020603050405020304" pitchFamily="18" charset="0"/>
              </a:rPr>
              <a:t>Vorteile des UN-Kaufrechts (u. a.):</a:t>
            </a:r>
            <a:endParaRPr lang="de-DE" sz="2400" dirty="0">
              <a:latin typeface="Times New Roman" panose="02020603050405020304" pitchFamily="18" charset="0"/>
              <a:ea typeface="Times New Roman" panose="02020603050405020304" pitchFamily="18" charset="0"/>
            </a:endParaRPr>
          </a:p>
          <a:p>
            <a:pPr>
              <a:spcAft>
                <a:spcPts val="0"/>
              </a:spcAft>
            </a:pPr>
            <a:endParaRPr lang="de-DE" sz="2400" b="0" u="sng" dirty="0" smtClean="0">
              <a:solidFill>
                <a:schemeClr val="accent1">
                  <a:lumMod val="75000"/>
                </a:schemeClr>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Einheitliche </a:t>
            </a:r>
            <a:r>
              <a:rPr lang="de-DE" sz="2400" b="0" dirty="0" err="1" smtClean="0">
                <a:solidFill>
                  <a:srgbClr val="000000"/>
                </a:solidFill>
                <a:effectLst/>
                <a:latin typeface="Arial" panose="020B0604020202020204" pitchFamily="34" charset="0"/>
              </a:rPr>
              <a:t>materiellrechtliche</a:t>
            </a:r>
            <a:r>
              <a:rPr lang="de-DE" sz="2400" b="0" dirty="0" smtClean="0">
                <a:solidFill>
                  <a:srgbClr val="000000"/>
                </a:solidFill>
                <a:effectLst/>
                <a:latin typeface="Arial" panose="020B0604020202020204" pitchFamily="34" charset="0"/>
              </a:rPr>
              <a:t> Grundlage für Vertragsparteien aus verschiedenen Ländern</a:t>
            </a:r>
          </a:p>
          <a:p>
            <a:pPr>
              <a:spcAft>
                <a:spcPts val="0"/>
              </a:spcAft>
            </a:pP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Neutrale Rechtsgrundlage für beide Parteien</a:t>
            </a:r>
          </a:p>
          <a:p>
            <a:pPr>
              <a:spcAft>
                <a:spcPts val="0"/>
              </a:spcAft>
            </a:pP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Reduzierung der Transaktionskosten</a:t>
            </a:r>
            <a:endParaRPr lang="de-DE" sz="2400" b="1" dirty="0" smtClean="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896701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297826"/>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28700" y="1279089"/>
            <a:ext cx="8229600" cy="3046988"/>
          </a:xfrm>
          <a:prstGeom prst="rect">
            <a:avLst/>
          </a:prstGeom>
        </p:spPr>
        <p:txBody>
          <a:bodyPr wrap="square">
            <a:spAutoFit/>
          </a:bodyPr>
          <a:lstStyle/>
          <a:p>
            <a:pPr>
              <a:spcAft>
                <a:spcPts val="0"/>
              </a:spcAft>
            </a:pPr>
            <a:r>
              <a:rPr lang="de-DE" sz="2400" u="sng" dirty="0" smtClean="0">
                <a:solidFill>
                  <a:srgbClr val="3399FF"/>
                </a:solidFill>
                <a:effectLst/>
                <a:latin typeface="Arial" panose="020B0604020202020204" pitchFamily="34" charset="0"/>
                <a:ea typeface="Times New Roman" panose="02020603050405020304" pitchFamily="18" charset="0"/>
              </a:rPr>
              <a:t>Gliederung: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Ablauf des Zustandekommens eines Exportvertrags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Praxisrelevante Inhalte eines Exportvertrags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Ausgesuchte rechtliche Themen der Außenhandelspraxis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65499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297827"/>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37967" y="1192844"/>
            <a:ext cx="10091351" cy="2677656"/>
          </a:xfrm>
          <a:prstGeom prst="rect">
            <a:avLst/>
          </a:prstGeom>
        </p:spPr>
        <p:txBody>
          <a:bodyPr wrap="square">
            <a:spAutoFit/>
          </a:bodyPr>
          <a:lstStyle/>
          <a:p>
            <a:pPr>
              <a:spcAft>
                <a:spcPts val="0"/>
              </a:spcAft>
            </a:pPr>
            <a:r>
              <a:rPr lang="de-DE" sz="2400" dirty="0">
                <a:solidFill>
                  <a:srgbClr val="000000"/>
                </a:solidFill>
                <a:latin typeface="Arial" panose="020B0604020202020204" pitchFamily="34" charset="0"/>
              </a:rPr>
              <a:t>Möglichkeit der Verwendung von einheitlichen Mustertexten auf internationaler </a:t>
            </a:r>
            <a:r>
              <a:rPr lang="de-DE" sz="2400" dirty="0" smtClean="0">
                <a:solidFill>
                  <a:srgbClr val="000000"/>
                </a:solidFill>
                <a:latin typeface="Arial" panose="020B0604020202020204" pitchFamily="34" charset="0"/>
              </a:rPr>
              <a:t>Ebene</a:t>
            </a:r>
          </a:p>
          <a:p>
            <a:pPr>
              <a:spcAft>
                <a:spcPts val="0"/>
              </a:spcAft>
            </a:pPr>
            <a:endParaRPr lang="de-DE" sz="2400" b="1" dirty="0">
              <a:solidFill>
                <a:srgbClr val="000000"/>
              </a:solidFill>
              <a:latin typeface="Arial" panose="020B0604020202020204" pitchFamily="34" charset="0"/>
            </a:endParaRPr>
          </a:p>
          <a:p>
            <a:pPr>
              <a:spcAft>
                <a:spcPts val="0"/>
              </a:spcAft>
            </a:pPr>
            <a:r>
              <a:rPr lang="de-DE" sz="2400" dirty="0">
                <a:solidFill>
                  <a:srgbClr val="000000"/>
                </a:solidFill>
                <a:latin typeface="Arial" panose="020B0604020202020204" pitchFamily="34" charset="0"/>
              </a:rPr>
              <a:t>Keine große Gefahr der unterschiedlichen Auslegung in einzelnen </a:t>
            </a:r>
            <a:r>
              <a:rPr lang="de-DE" sz="2400" dirty="0" smtClean="0">
                <a:solidFill>
                  <a:srgbClr val="000000"/>
                </a:solidFill>
                <a:latin typeface="Arial" panose="020B0604020202020204" pitchFamily="34" charset="0"/>
              </a:rPr>
              <a:t>Ländern</a:t>
            </a:r>
          </a:p>
          <a:p>
            <a:pPr>
              <a:spcAft>
                <a:spcPts val="0"/>
              </a:spcAft>
            </a:pPr>
            <a:endParaRPr lang="de-DE" sz="2400" b="1" dirty="0">
              <a:solidFill>
                <a:srgbClr val="000000"/>
              </a:solidFill>
              <a:latin typeface="Arial" panose="020B0604020202020204" pitchFamily="34" charset="0"/>
            </a:endParaRPr>
          </a:p>
          <a:p>
            <a:pPr>
              <a:spcAft>
                <a:spcPts val="0"/>
              </a:spcAft>
            </a:pPr>
            <a:r>
              <a:rPr lang="de-DE" sz="2400" dirty="0">
                <a:solidFill>
                  <a:srgbClr val="000000"/>
                </a:solidFill>
                <a:latin typeface="Arial" panose="020B0604020202020204" pitchFamily="34" charset="0"/>
              </a:rPr>
              <a:t>Ausgewogener Interessenausgleich zwischen Kaufvertragsparteien </a:t>
            </a:r>
            <a:endParaRPr lang="de-DE" sz="2400" b="1" dirty="0">
              <a:solidFill>
                <a:srgbClr val="000000"/>
              </a:solidFill>
              <a:latin typeface="Arial" panose="020B0604020202020204" pitchFamily="34" charset="0"/>
            </a:endParaRPr>
          </a:p>
        </p:txBody>
      </p:sp>
    </p:spTree>
    <p:extLst>
      <p:ext uri="{BB962C8B-B14F-4D97-AF65-F5344CB8AC3E}">
        <p14:creationId xmlns:p14="http://schemas.microsoft.com/office/powerpoint/2010/main" val="22189055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297826"/>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57275" y="823943"/>
            <a:ext cx="10039350" cy="4893647"/>
          </a:xfrm>
          <a:prstGeom prst="rect">
            <a:avLst/>
          </a:prstGeom>
        </p:spPr>
        <p:txBody>
          <a:bodyPr wrap="square">
            <a:spAutoFit/>
          </a:bodyPr>
          <a:lstStyle/>
          <a:p>
            <a:pPr>
              <a:spcAft>
                <a:spcPts val="0"/>
              </a:spcAft>
            </a:pPr>
            <a:r>
              <a:rPr lang="de-DE" sz="2400" dirty="0" smtClean="0">
                <a:solidFill>
                  <a:srgbClr val="3399FF"/>
                </a:solidFill>
                <a:effectLst/>
                <a:latin typeface="Arial" panose="020B0604020202020204" pitchFamily="34" charset="0"/>
                <a:ea typeface="Times New Roman" panose="02020603050405020304" pitchFamily="18" charset="0"/>
              </a:rPr>
              <a:t>Verwendung von Allgemeinen Geschäftsbedingungen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Tatsächliche Übermittlung der AGB an den Vertragspartner</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Achtung! Hinweis auf AGB auf Website im Auslandsgeschäft nicht ausreichend</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Übermittlung des Textes der AGB mit Vertragsangebot (nicht mit Rechnung!)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Achtung! Bei Übermittlung per Telefax auf Rückseite mit AGB achten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Tipp! Verweis auf jeweils gültige Preistabelle</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Sicherung des Nachweises der Übermittlung der AGB</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AGB in Verhandlungssprache (oder Heimatsprache des Empfängers)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Hinweisklausel in allen Vertragsunterlagen auf Geltung der AGB</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(Hinweisklausel in der richtigen Sprache)</a:t>
            </a:r>
            <a:endParaRPr lang="de-D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582513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3" y="6314303"/>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54442" y="1166842"/>
            <a:ext cx="10058400" cy="2677656"/>
          </a:xfrm>
          <a:prstGeom prst="rect">
            <a:avLst/>
          </a:prstGeom>
        </p:spPr>
        <p:txBody>
          <a:bodyPr wrap="square">
            <a:spAutoFit/>
          </a:bodyPr>
          <a:lstStyle/>
          <a:p>
            <a:pPr>
              <a:spcAft>
                <a:spcPts val="0"/>
              </a:spcAft>
            </a:pPr>
            <a:r>
              <a:rPr lang="de-DE" sz="2400" b="0" dirty="0" smtClean="0">
                <a:solidFill>
                  <a:srgbClr val="3399FF"/>
                </a:solidFill>
                <a:effectLst/>
                <a:latin typeface="Arial" panose="020B0604020202020204" pitchFamily="34" charset="0"/>
              </a:rPr>
              <a:t>Wirksame Einbeziehung von AGB und Lieferbedingungen </a:t>
            </a:r>
            <a:endParaRPr lang="de-DE" sz="2400" b="1" dirty="0" smtClean="0">
              <a:solidFill>
                <a:srgbClr val="000000"/>
              </a:solidFill>
              <a:effectLst/>
              <a:latin typeface="Arial" panose="020B0604020202020204" pitchFamily="34" charset="0"/>
            </a:endParaRPr>
          </a:p>
          <a:p>
            <a:pPr>
              <a:spcAft>
                <a:spcPts val="0"/>
              </a:spcAft>
            </a:pP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Wirksame Einbeziehung bei Vertragsschluss</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Achtung! Beachtung von Vorschriften zur Geltung bzw. Durchsetzbarkeit von AGB in ausländischen Staaten (z. B. Türkei: zusätzliche Unterzeichnung der AGB)</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8410073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314302"/>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40155" y="1253341"/>
            <a:ext cx="10086975" cy="4524315"/>
          </a:xfrm>
          <a:prstGeom prst="rect">
            <a:avLst/>
          </a:prstGeom>
        </p:spPr>
        <p:txBody>
          <a:bodyPr wrap="square">
            <a:spAutoFit/>
          </a:bodyPr>
          <a:lstStyle/>
          <a:p>
            <a:pPr>
              <a:spcAft>
                <a:spcPts val="0"/>
              </a:spcAft>
            </a:pPr>
            <a:r>
              <a:rPr lang="de-DE" sz="2400" dirty="0" smtClean="0">
                <a:solidFill>
                  <a:srgbClr val="3399FF"/>
                </a:solidFill>
                <a:effectLst/>
                <a:latin typeface="Arial" panose="020B0604020202020204" pitchFamily="34" charset="0"/>
                <a:ea typeface="Times New Roman" panose="02020603050405020304" pitchFamily="18" charset="0"/>
              </a:rPr>
              <a:t>Eigentumsvorbehalt bei grenzüberschreitenden Warengeschäften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Eigentum an einer Sache richtet sich nach dem Recht des Ortes, an dem sich diese befindet (</a:t>
            </a:r>
            <a:r>
              <a:rPr lang="de-DE" sz="2400" dirty="0" err="1" smtClean="0">
                <a:effectLst/>
                <a:latin typeface="Arial" panose="020B0604020202020204" pitchFamily="34" charset="0"/>
                <a:ea typeface="Times New Roman" panose="02020603050405020304" pitchFamily="18" charset="0"/>
              </a:rPr>
              <a:t>lex</a:t>
            </a:r>
            <a:r>
              <a:rPr lang="de-DE" sz="2400" dirty="0" smtClean="0">
                <a:effectLst/>
                <a:latin typeface="Arial" panose="020B0604020202020204" pitchFamily="34" charset="0"/>
                <a:ea typeface="Times New Roman" panose="02020603050405020304" pitchFamily="18" charset="0"/>
              </a:rPr>
              <a:t> </a:t>
            </a:r>
            <a:r>
              <a:rPr lang="de-DE" sz="2400" dirty="0" err="1" smtClean="0">
                <a:effectLst/>
                <a:latin typeface="Arial" panose="020B0604020202020204" pitchFamily="34" charset="0"/>
                <a:ea typeface="Times New Roman" panose="02020603050405020304" pitchFamily="18" charset="0"/>
              </a:rPr>
              <a:t>rei</a:t>
            </a:r>
            <a:r>
              <a:rPr lang="de-DE" sz="2400" dirty="0" smtClean="0">
                <a:effectLst/>
                <a:latin typeface="Arial" panose="020B0604020202020204" pitchFamily="34" charset="0"/>
                <a:ea typeface="Times New Roman" panose="02020603050405020304" pitchFamily="18" charset="0"/>
              </a:rPr>
              <a:t> </a:t>
            </a:r>
            <a:r>
              <a:rPr lang="de-DE" sz="2400" dirty="0" err="1" smtClean="0">
                <a:effectLst/>
                <a:latin typeface="Arial" panose="020B0604020202020204" pitchFamily="34" charset="0"/>
                <a:ea typeface="Times New Roman" panose="02020603050405020304" pitchFamily="18" charset="0"/>
              </a:rPr>
              <a:t>sitae</a:t>
            </a:r>
            <a:r>
              <a:rPr lang="de-DE" sz="2400" dirty="0" smtClean="0">
                <a:effectLst/>
                <a:latin typeface="Arial" panose="020B0604020202020204" pitchFamily="34" charset="0"/>
                <a:ea typeface="Times New Roman" panose="02020603050405020304" pitchFamily="18" charset="0"/>
              </a:rPr>
              <a:t>)</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Vielzahl von Rechtsordnungen erkennt den einfachen Eigentumsvorbehalt an, jedoch nur wenige den erweiterten oder verlängerten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Manche Länder, insbesondere die USA, kennen das Rechtsinstrument des Eigentumsvorbehalts nicht (</a:t>
            </a:r>
            <a:r>
              <a:rPr lang="de-DE" sz="2400" dirty="0" smtClean="0">
                <a:effectLst/>
                <a:latin typeface="Arial" panose="020B0604020202020204" pitchFamily="34" charset="0"/>
                <a:ea typeface="Times New Roman" panose="02020603050405020304" pitchFamily="18" charset="0"/>
              </a:rPr>
              <a:t>USA:</a:t>
            </a:r>
            <a:r>
              <a:rPr lang="de-DE" sz="2400" i="1" dirty="0" smtClean="0">
                <a:effectLst/>
                <a:latin typeface="Arial" panose="020B0604020202020204" pitchFamily="34" charset="0"/>
                <a:ea typeface="Times New Roman" panose="02020603050405020304" pitchFamily="18" charset="0"/>
              </a:rPr>
              <a:t> </a:t>
            </a:r>
            <a:r>
              <a:rPr lang="de-DE" sz="2400" dirty="0" err="1" smtClean="0">
                <a:effectLst/>
                <a:latin typeface="Arial" panose="020B0604020202020204" pitchFamily="34" charset="0"/>
                <a:ea typeface="Times New Roman" panose="02020603050405020304" pitchFamily="18" charset="0"/>
              </a:rPr>
              <a:t>security</a:t>
            </a:r>
            <a:r>
              <a:rPr lang="de-DE" sz="2400" dirty="0" smtClean="0">
                <a:effectLst/>
                <a:latin typeface="Arial" panose="020B0604020202020204" pitchFamily="34" charset="0"/>
                <a:ea typeface="Times New Roman" panose="02020603050405020304" pitchFamily="18" charset="0"/>
              </a:rPr>
              <a:t> </a:t>
            </a:r>
            <a:r>
              <a:rPr lang="de-DE" sz="2400" dirty="0" err="1" smtClean="0">
                <a:effectLst/>
                <a:latin typeface="Arial" panose="020B0604020202020204" pitchFamily="34" charset="0"/>
                <a:ea typeface="Times New Roman" panose="02020603050405020304" pitchFamily="18" charset="0"/>
              </a:rPr>
              <a:t>interest</a:t>
            </a:r>
            <a:r>
              <a:rPr lang="de-DE" sz="2400" dirty="0" smtClean="0">
                <a:effectLst/>
                <a:latin typeface="Arial" panose="020B0604020202020204" pitchFamily="34" charset="0"/>
                <a:ea typeface="Times New Roman" panose="02020603050405020304" pitchFamily="18" charset="0"/>
              </a:rPr>
              <a:t>)</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665635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30760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981075" y="1163495"/>
            <a:ext cx="10029825" cy="4154984"/>
          </a:xfrm>
          <a:prstGeom prst="rect">
            <a:avLst/>
          </a:prstGeom>
        </p:spPr>
        <p:txBody>
          <a:bodyPr wrap="square">
            <a:spAutoFit/>
          </a:bodyPr>
          <a:lstStyle/>
          <a:p>
            <a:pPr>
              <a:spcAft>
                <a:spcPts val="0"/>
              </a:spcAft>
            </a:pPr>
            <a:r>
              <a:rPr lang="de-DE" sz="2400" dirty="0" smtClean="0">
                <a:effectLst/>
                <a:latin typeface="Arial" panose="020B0604020202020204" pitchFamily="34" charset="0"/>
                <a:ea typeface="Times New Roman" panose="02020603050405020304" pitchFamily="18" charset="0"/>
              </a:rPr>
              <a:t>Nach verschiedenen Rechtsordnungen öffentliche </a:t>
            </a:r>
            <a:br>
              <a:rPr lang="de-DE" sz="2400" dirty="0" smtClean="0">
                <a:effectLst/>
                <a:latin typeface="Arial" panose="020B0604020202020204" pitchFamily="34" charset="0"/>
                <a:ea typeface="Times New Roman" panose="02020603050405020304" pitchFamily="18" charset="0"/>
              </a:rPr>
            </a:br>
            <a:r>
              <a:rPr lang="de-DE" sz="2400" dirty="0" smtClean="0">
                <a:effectLst/>
                <a:latin typeface="Arial" panose="020B0604020202020204" pitchFamily="34" charset="0"/>
                <a:ea typeface="Times New Roman" panose="02020603050405020304" pitchFamily="18" charset="0"/>
              </a:rPr>
              <a:t>Beglaubigung oder Registrierung zur wirksamen Begründung des Eigentumsvorbehalts erforderlich</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Eigentumsvorbehalt in anderen Ländern meistens nicht formularmäßig in Allgemeinen Geschäftsbedingungen möglich</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u="none" strike="noStrike"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Eigentumsvorbehalt kann auf Transport der Ware zu deren Bestimmungsort im Ausland untergehen oder mit anderem Inhalt fortbestehen (</a:t>
            </a:r>
            <a:r>
              <a:rPr lang="de-DE" sz="2400" u="sng" dirty="0" smtClean="0">
                <a:effectLst/>
                <a:latin typeface="Arial" panose="020B0604020202020204" pitchFamily="34" charset="0"/>
                <a:ea typeface="Times New Roman" panose="02020603050405020304" pitchFamily="18" charset="0"/>
              </a:rPr>
              <a:t>Hinweis:</a:t>
            </a:r>
            <a:r>
              <a:rPr lang="de-DE" sz="2400" dirty="0" smtClean="0">
                <a:effectLst/>
                <a:latin typeface="Arial" panose="020B0604020202020204" pitchFamily="34" charset="0"/>
                <a:ea typeface="Times New Roman" panose="02020603050405020304" pitchFamily="18" charset="0"/>
              </a:rPr>
              <a:t> kann nicht vertraglich zwischen den Parteien verhindert werden)</a:t>
            </a:r>
            <a:endParaRPr lang="de-D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230567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30760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68730" y="978829"/>
            <a:ext cx="10029825" cy="4524315"/>
          </a:xfrm>
          <a:prstGeom prst="rect">
            <a:avLst/>
          </a:prstGeom>
        </p:spPr>
        <p:txBody>
          <a:bodyPr wrap="square">
            <a:spAutoFit/>
          </a:bodyPr>
          <a:lstStyle/>
          <a:p>
            <a:pPr>
              <a:spcAft>
                <a:spcPts val="0"/>
              </a:spcAft>
            </a:pPr>
            <a:r>
              <a:rPr lang="de-DE" sz="2400" u="sng" dirty="0" smtClean="0">
                <a:effectLst/>
                <a:latin typeface="Arial" panose="020B0604020202020204" pitchFamily="34" charset="0"/>
                <a:ea typeface="Times New Roman" panose="02020603050405020304" pitchFamily="18" charset="0"/>
              </a:rPr>
              <a:t>Hinweise für die Praxis: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Bestmögliche Lösung durch individuelle Vertragsgestaltung (z. B. länderspezifische Regelungen des Bestimmungslandes)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Ersatzlösungen (z. B. Abtretung des </a:t>
            </a:r>
            <a:br>
              <a:rPr lang="de-DE" sz="2400" dirty="0" smtClean="0">
                <a:effectLst/>
                <a:latin typeface="Arial" panose="020B0604020202020204" pitchFamily="34" charset="0"/>
                <a:ea typeface="Times New Roman" panose="02020603050405020304" pitchFamily="18" charset="0"/>
              </a:rPr>
            </a:br>
            <a:r>
              <a:rPr lang="de-DE" sz="2400" dirty="0" smtClean="0">
                <a:effectLst/>
                <a:latin typeface="Arial" panose="020B0604020202020204" pitchFamily="34" charset="0"/>
                <a:ea typeface="Times New Roman" panose="02020603050405020304" pitchFamily="18" charset="0"/>
              </a:rPr>
              <a:t>Herausgabeanspruchs oder Pfandrecht)</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u="sng" dirty="0" smtClean="0">
                <a:effectLst/>
                <a:latin typeface="Arial" panose="020B0604020202020204" pitchFamily="34" charset="0"/>
                <a:ea typeface="Times New Roman" panose="02020603050405020304" pitchFamily="18" charset="0"/>
              </a:rPr>
              <a:t>Hinweis:</a:t>
            </a:r>
            <a:r>
              <a:rPr lang="de-DE" sz="2400" dirty="0" smtClean="0">
                <a:effectLst/>
                <a:latin typeface="Arial" panose="020B0604020202020204" pitchFamily="34" charset="0"/>
                <a:ea typeface="Times New Roman" panose="02020603050405020304" pitchFamily="18" charset="0"/>
              </a:rPr>
              <a:t> Falls aus Kosten- oder Praktikabilitätsgründen keine optimale Lösung oder Ersatzlösung: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Standardregelung über Eigentumsvorbehalt in AGB </a:t>
            </a:r>
            <a:r>
              <a:rPr lang="de-DE" sz="2400" dirty="0" smtClean="0">
                <a:effectLst/>
                <a:latin typeface="Arial" panose="020B0604020202020204" pitchFamily="34" charset="0"/>
                <a:ea typeface="Times New Roman" panose="02020603050405020304" pitchFamily="18" charset="0"/>
              </a:rPr>
              <a:t>und/oder </a:t>
            </a:r>
            <a:r>
              <a:rPr lang="de-DE" sz="2400" dirty="0" smtClean="0">
                <a:effectLst/>
                <a:latin typeface="Arial" panose="020B0604020202020204" pitchFamily="34" charset="0"/>
                <a:ea typeface="Times New Roman" panose="02020603050405020304" pitchFamily="18" charset="0"/>
              </a:rPr>
              <a:t>Vertrag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solidFill>
                  <a:srgbClr val="3399FF"/>
                </a:solidFill>
                <a:effectLst/>
                <a:latin typeface="Arial" panose="020B0604020202020204" pitchFamily="34" charset="0"/>
                <a:ea typeface="Times New Roman" panose="02020603050405020304" pitchFamily="18" charset="0"/>
              </a:rPr>
              <a:t> </a:t>
            </a:r>
            <a:endParaRPr lang="de-D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668511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3" y="6298084"/>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30629" y="1575911"/>
            <a:ext cx="10106025" cy="1938992"/>
          </a:xfrm>
          <a:prstGeom prst="rect">
            <a:avLst/>
          </a:prstGeom>
        </p:spPr>
        <p:txBody>
          <a:bodyPr wrap="square">
            <a:spAutoFit/>
          </a:bodyPr>
          <a:lstStyle/>
          <a:p>
            <a:pPr>
              <a:spcAft>
                <a:spcPts val="0"/>
              </a:spcAft>
            </a:pPr>
            <a:r>
              <a:rPr lang="de-DE" sz="2400" dirty="0" smtClean="0">
                <a:solidFill>
                  <a:srgbClr val="3399FF"/>
                </a:solidFill>
                <a:effectLst/>
                <a:latin typeface="Arial" panose="020B0604020202020204" pitchFamily="34" charset="0"/>
                <a:ea typeface="Times New Roman" panose="02020603050405020304" pitchFamily="18" charset="0"/>
              </a:rPr>
              <a:t>Gefahrübergang und Lieferbedingungen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solidFill>
                  <a:srgbClr val="3399FF"/>
                </a:solidFill>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Gefahrübergang = Zeitpunkt, in dem das Risiko der Verschlechterung oder des Verlusts der geschuldeten Ware von dem Verkäufer auf den Käufer übergeht</a:t>
            </a:r>
            <a:endParaRPr lang="de-D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003296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298084"/>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40155" y="825627"/>
            <a:ext cx="10086975" cy="3831818"/>
          </a:xfrm>
          <a:prstGeom prst="rect">
            <a:avLst/>
          </a:prstGeom>
        </p:spPr>
        <p:txBody>
          <a:bodyPr wrap="square">
            <a:spAutoFit/>
          </a:bodyPr>
          <a:lstStyle/>
          <a:p>
            <a:r>
              <a:rPr lang="de-DE" sz="2400" b="0" dirty="0" smtClean="0">
                <a:solidFill>
                  <a:srgbClr val="3399FF"/>
                </a:solidFill>
                <a:effectLst/>
                <a:latin typeface="Arial" panose="020B0604020202020204" pitchFamily="34" charset="0"/>
              </a:rPr>
              <a:t>INCOTERMS® der ICC</a:t>
            </a:r>
          </a:p>
          <a:p>
            <a:endParaRPr lang="de-DE" sz="2400" b="1" dirty="0" smtClean="0">
              <a:solidFill>
                <a:srgbClr val="000000"/>
              </a:solidFill>
              <a:effectLst/>
              <a:latin typeface="Arial" panose="020B0604020202020204" pitchFamily="34" charset="0"/>
            </a:endParaRPr>
          </a:p>
          <a:p>
            <a:r>
              <a:rPr lang="de-DE" sz="2400" b="0" dirty="0" err="1" smtClean="0">
                <a:solidFill>
                  <a:srgbClr val="000000"/>
                </a:solidFill>
                <a:effectLst/>
                <a:latin typeface="Arial" panose="020B0604020202020204" pitchFamily="34" charset="0"/>
              </a:rPr>
              <a:t>Incoterms</a:t>
            </a:r>
            <a:r>
              <a:rPr lang="de-DE" sz="2400" b="0" dirty="0" smtClean="0">
                <a:solidFill>
                  <a:srgbClr val="000000"/>
                </a:solidFill>
                <a:effectLst/>
                <a:latin typeface="Arial" panose="020B0604020202020204" pitchFamily="34" charset="0"/>
              </a:rPr>
              <a:t>®-Regeln der Internationalen Handelskammer (ICC) enthalten einheitliche Regelungen wesentlicher Käufer- und Verkäuferpflichten</a:t>
            </a:r>
            <a:r>
              <a:rPr lang="de-DE" sz="2400" b="0" dirty="0" smtClean="0">
                <a:solidFill>
                  <a:srgbClr val="000000"/>
                </a:solidFill>
                <a:effectLst/>
                <a:latin typeface="Arial" panose="020B0604020202020204" pitchFamily="34" charset="0"/>
              </a:rPr>
              <a:t>:</a:t>
            </a:r>
          </a:p>
          <a:p>
            <a:endParaRPr lang="de-DE" sz="2400" dirty="0">
              <a:solidFill>
                <a:srgbClr val="000000"/>
              </a:solidFill>
              <a:latin typeface="Arial" panose="020B0604020202020204" pitchFamily="34" charset="0"/>
            </a:endParaRPr>
          </a:p>
          <a:p>
            <a:r>
              <a:rPr lang="de-DE" sz="2400" dirty="0">
                <a:solidFill>
                  <a:srgbClr val="000000"/>
                </a:solidFill>
                <a:latin typeface="Arial" panose="020B0604020202020204" pitchFamily="34" charset="0"/>
              </a:rPr>
              <a:t>Gefahrübergang</a:t>
            </a:r>
            <a:endParaRPr lang="de-DE" sz="2400" b="1" dirty="0">
              <a:solidFill>
                <a:srgbClr val="000000"/>
              </a:solidFill>
              <a:latin typeface="Arial" panose="020B0604020202020204" pitchFamily="34" charset="0"/>
            </a:endParaRPr>
          </a:p>
          <a:p>
            <a:pPr>
              <a:lnSpc>
                <a:spcPct val="200000"/>
              </a:lnSpc>
              <a:spcBef>
                <a:spcPts val="900"/>
              </a:spcBef>
              <a:spcAft>
                <a:spcPts val="0"/>
              </a:spcAft>
            </a:pPr>
            <a:r>
              <a:rPr lang="de-DE" sz="2400" b="0" dirty="0" smtClean="0">
                <a:solidFill>
                  <a:srgbClr val="000000"/>
                </a:solidFill>
                <a:effectLst/>
                <a:latin typeface="Arial" panose="020B0604020202020204" pitchFamily="34" charset="0"/>
              </a:rPr>
              <a:t>Transportkosten</a:t>
            </a:r>
            <a:endParaRPr lang="de-DE" sz="2400" b="1" dirty="0" smtClean="0">
              <a:solidFill>
                <a:srgbClr val="000000"/>
              </a:solidFill>
              <a:effectLst/>
              <a:latin typeface="Arial" panose="020B0604020202020204" pitchFamily="34" charset="0"/>
            </a:endParaRPr>
          </a:p>
          <a:p>
            <a:pPr>
              <a:lnSpc>
                <a:spcPct val="150000"/>
              </a:lnSpc>
              <a:spcBef>
                <a:spcPts val="900"/>
              </a:spcBef>
              <a:spcAft>
                <a:spcPts val="0"/>
              </a:spcAft>
            </a:pPr>
            <a:r>
              <a:rPr lang="de-DE" sz="2400" b="0" dirty="0" smtClean="0">
                <a:solidFill>
                  <a:srgbClr val="000000"/>
                </a:solidFill>
                <a:effectLst/>
                <a:latin typeface="Arial" panose="020B0604020202020204" pitchFamily="34" charset="0"/>
              </a:rPr>
              <a:t>Geschäftsabwicklungspflichten</a:t>
            </a:r>
            <a:endParaRPr lang="de-DE" sz="2400" b="1" dirty="0" smtClean="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3518210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2885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09650" y="875422"/>
            <a:ext cx="6096000" cy="4893647"/>
          </a:xfrm>
          <a:prstGeom prst="rect">
            <a:avLst/>
          </a:prstGeom>
        </p:spPr>
        <p:txBody>
          <a:bodyPr>
            <a:spAutoFit/>
          </a:bodyPr>
          <a:lstStyle/>
          <a:p>
            <a:pPr>
              <a:spcAft>
                <a:spcPts val="0"/>
              </a:spcAft>
            </a:pPr>
            <a:r>
              <a:rPr lang="de-DE" sz="2400" b="0" dirty="0" smtClean="0">
                <a:solidFill>
                  <a:srgbClr val="0099FF"/>
                </a:solidFill>
                <a:effectLst/>
                <a:latin typeface="Arial" panose="020B0604020202020204" pitchFamily="34" charset="0"/>
              </a:rPr>
              <a:t>Übersicht über die </a:t>
            </a:r>
            <a:r>
              <a:rPr lang="de-DE" sz="2400" b="0" dirty="0" err="1" smtClean="0">
                <a:solidFill>
                  <a:srgbClr val="0099FF"/>
                </a:solidFill>
                <a:effectLst/>
                <a:latin typeface="Arial" panose="020B0604020202020204" pitchFamily="34" charset="0"/>
              </a:rPr>
              <a:t>Incoterms</a:t>
            </a:r>
            <a:r>
              <a:rPr lang="de-DE" sz="2400" b="0" dirty="0" smtClean="0">
                <a:solidFill>
                  <a:srgbClr val="0099FF"/>
                </a:solidFill>
                <a:effectLst/>
                <a:latin typeface="Arial" panose="020B0604020202020204" pitchFamily="34" charset="0"/>
              </a:rPr>
              <a:t>® der ICC: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en-US" sz="2400" b="0" dirty="0" smtClean="0">
                <a:solidFill>
                  <a:srgbClr val="000000"/>
                </a:solidFill>
                <a:effectLst/>
                <a:latin typeface="Arial" panose="020B0604020202020204" pitchFamily="34" charset="0"/>
              </a:rPr>
              <a:t>EXW </a:t>
            </a:r>
            <a:r>
              <a:rPr lang="en-US" sz="2400" b="0" dirty="0" smtClean="0">
                <a:solidFill>
                  <a:srgbClr val="000000"/>
                </a:solidFill>
                <a:effectLst/>
                <a:latin typeface="Arial" panose="020B0604020202020204" pitchFamily="34" charset="0"/>
              </a:rPr>
              <a:t>	Ex </a:t>
            </a:r>
            <a:r>
              <a:rPr lang="en-US" sz="2400" b="0" dirty="0" smtClean="0">
                <a:solidFill>
                  <a:srgbClr val="000000"/>
                </a:solidFill>
                <a:effectLst/>
                <a:latin typeface="Arial" panose="020B0604020202020204" pitchFamily="34" charset="0"/>
              </a:rPr>
              <a:t>Works</a:t>
            </a:r>
            <a:endParaRPr lang="de-DE" sz="2400" b="1" dirty="0" smtClean="0">
              <a:solidFill>
                <a:srgbClr val="000000"/>
              </a:solidFill>
              <a:effectLst/>
              <a:latin typeface="Arial" panose="020B0604020202020204" pitchFamily="34" charset="0"/>
            </a:endParaRPr>
          </a:p>
          <a:p>
            <a:pPr>
              <a:spcAft>
                <a:spcPts val="0"/>
              </a:spcAft>
            </a:pPr>
            <a:r>
              <a:rPr lang="en-US" sz="2400" b="0" dirty="0" smtClean="0">
                <a:solidFill>
                  <a:srgbClr val="000000"/>
                </a:solidFill>
                <a:effectLst/>
                <a:latin typeface="Arial" panose="020B0604020202020204" pitchFamily="34" charset="0"/>
              </a:rPr>
              <a:t>FCA </a:t>
            </a:r>
            <a:r>
              <a:rPr lang="en-US" sz="2400" b="0" dirty="0" smtClean="0">
                <a:solidFill>
                  <a:srgbClr val="000000"/>
                </a:solidFill>
                <a:effectLst/>
                <a:latin typeface="Arial" panose="020B0604020202020204" pitchFamily="34" charset="0"/>
              </a:rPr>
              <a:t>	Free </a:t>
            </a:r>
            <a:r>
              <a:rPr lang="en-US" sz="2400" b="0" dirty="0" smtClean="0">
                <a:solidFill>
                  <a:srgbClr val="000000"/>
                </a:solidFill>
                <a:effectLst/>
                <a:latin typeface="Arial" panose="020B0604020202020204" pitchFamily="34" charset="0"/>
              </a:rPr>
              <a:t>Carrier</a:t>
            </a:r>
            <a:endParaRPr lang="de-DE" sz="2400" b="1" dirty="0" smtClean="0">
              <a:solidFill>
                <a:srgbClr val="000000"/>
              </a:solidFill>
              <a:effectLst/>
              <a:latin typeface="Arial" panose="020B0604020202020204" pitchFamily="34" charset="0"/>
            </a:endParaRPr>
          </a:p>
          <a:p>
            <a:pPr>
              <a:spcAft>
                <a:spcPts val="0"/>
              </a:spcAft>
            </a:pPr>
            <a:r>
              <a:rPr lang="en-US" sz="2400" b="0" dirty="0" smtClean="0">
                <a:solidFill>
                  <a:srgbClr val="000000"/>
                </a:solidFill>
                <a:effectLst/>
                <a:latin typeface="Arial" panose="020B0604020202020204" pitchFamily="34" charset="0"/>
              </a:rPr>
              <a:t>CPT </a:t>
            </a:r>
            <a:r>
              <a:rPr lang="en-US" sz="2400" b="0" dirty="0" smtClean="0">
                <a:solidFill>
                  <a:srgbClr val="000000"/>
                </a:solidFill>
                <a:effectLst/>
                <a:latin typeface="Arial" panose="020B0604020202020204" pitchFamily="34" charset="0"/>
              </a:rPr>
              <a:t>	Carriage </a:t>
            </a:r>
            <a:r>
              <a:rPr lang="en-US" sz="2400" b="0" dirty="0" smtClean="0">
                <a:solidFill>
                  <a:srgbClr val="000000"/>
                </a:solidFill>
                <a:effectLst/>
                <a:latin typeface="Arial" panose="020B0604020202020204" pitchFamily="34" charset="0"/>
              </a:rPr>
              <a:t>Paid To</a:t>
            </a:r>
            <a:endParaRPr lang="de-DE" sz="2400" b="1" dirty="0" smtClean="0">
              <a:solidFill>
                <a:srgbClr val="000000"/>
              </a:solidFill>
              <a:effectLst/>
              <a:latin typeface="Arial" panose="020B0604020202020204" pitchFamily="34" charset="0"/>
            </a:endParaRPr>
          </a:p>
          <a:p>
            <a:pPr>
              <a:spcAft>
                <a:spcPts val="0"/>
              </a:spcAft>
            </a:pPr>
            <a:r>
              <a:rPr lang="en-GB" sz="2400" b="0" dirty="0" smtClean="0">
                <a:solidFill>
                  <a:srgbClr val="000000"/>
                </a:solidFill>
                <a:effectLst/>
                <a:latin typeface="Arial" panose="020B0604020202020204" pitchFamily="34" charset="0"/>
              </a:rPr>
              <a:t>CIP </a:t>
            </a:r>
            <a:r>
              <a:rPr lang="en-GB" sz="2400" b="0" dirty="0" smtClean="0">
                <a:solidFill>
                  <a:srgbClr val="000000"/>
                </a:solidFill>
                <a:effectLst/>
                <a:latin typeface="Arial" panose="020B0604020202020204" pitchFamily="34" charset="0"/>
              </a:rPr>
              <a:t>	Carriage </a:t>
            </a:r>
            <a:r>
              <a:rPr lang="en-GB" sz="2400" b="0" dirty="0" smtClean="0">
                <a:solidFill>
                  <a:srgbClr val="000000"/>
                </a:solidFill>
                <a:effectLst/>
                <a:latin typeface="Arial" panose="020B0604020202020204" pitchFamily="34" charset="0"/>
              </a:rPr>
              <a:t>And Insurance Paid To</a:t>
            </a:r>
            <a:endParaRPr lang="de-DE" sz="2400" b="1" dirty="0" smtClean="0">
              <a:solidFill>
                <a:srgbClr val="000000"/>
              </a:solidFill>
              <a:effectLst/>
              <a:latin typeface="Arial" panose="020B0604020202020204" pitchFamily="34" charset="0"/>
            </a:endParaRPr>
          </a:p>
          <a:p>
            <a:pPr>
              <a:spcAft>
                <a:spcPts val="0"/>
              </a:spcAft>
            </a:pPr>
            <a:r>
              <a:rPr lang="en-US" sz="2400" b="0" dirty="0" smtClean="0">
                <a:solidFill>
                  <a:srgbClr val="000000"/>
                </a:solidFill>
                <a:effectLst/>
                <a:latin typeface="Arial" panose="020B0604020202020204" pitchFamily="34" charset="0"/>
              </a:rPr>
              <a:t>DAT </a:t>
            </a:r>
            <a:r>
              <a:rPr lang="en-US" sz="2400" b="0" dirty="0" smtClean="0">
                <a:solidFill>
                  <a:srgbClr val="000000"/>
                </a:solidFill>
                <a:effectLst/>
                <a:latin typeface="Arial" panose="020B0604020202020204" pitchFamily="34" charset="0"/>
              </a:rPr>
              <a:t>	Delivered </a:t>
            </a:r>
            <a:r>
              <a:rPr lang="en-US" sz="2400" b="0" dirty="0" smtClean="0">
                <a:solidFill>
                  <a:srgbClr val="000000"/>
                </a:solidFill>
                <a:effectLst/>
                <a:latin typeface="Arial" panose="020B0604020202020204" pitchFamily="34" charset="0"/>
              </a:rPr>
              <a:t>At Terminal</a:t>
            </a:r>
            <a:endParaRPr lang="de-DE" sz="2400" b="1" dirty="0" smtClean="0">
              <a:solidFill>
                <a:srgbClr val="000000"/>
              </a:solidFill>
              <a:effectLst/>
              <a:latin typeface="Arial" panose="020B0604020202020204" pitchFamily="34" charset="0"/>
            </a:endParaRPr>
          </a:p>
          <a:p>
            <a:pPr>
              <a:spcAft>
                <a:spcPts val="0"/>
              </a:spcAft>
            </a:pPr>
            <a:r>
              <a:rPr lang="en-US" sz="2400" b="0" dirty="0" smtClean="0">
                <a:solidFill>
                  <a:srgbClr val="000000"/>
                </a:solidFill>
                <a:effectLst/>
                <a:latin typeface="Arial" panose="020B0604020202020204" pitchFamily="34" charset="0"/>
              </a:rPr>
              <a:t>DAP </a:t>
            </a:r>
            <a:r>
              <a:rPr lang="en-US" sz="2400" b="0" dirty="0" smtClean="0">
                <a:solidFill>
                  <a:srgbClr val="000000"/>
                </a:solidFill>
                <a:effectLst/>
                <a:latin typeface="Arial" panose="020B0604020202020204" pitchFamily="34" charset="0"/>
              </a:rPr>
              <a:t>	Delivered </a:t>
            </a:r>
            <a:r>
              <a:rPr lang="en-US" sz="2400" b="0" dirty="0" smtClean="0">
                <a:solidFill>
                  <a:srgbClr val="000000"/>
                </a:solidFill>
                <a:effectLst/>
                <a:latin typeface="Arial" panose="020B0604020202020204" pitchFamily="34" charset="0"/>
              </a:rPr>
              <a:t>At Place</a:t>
            </a:r>
            <a:endParaRPr lang="de-DE" sz="2400" b="1" dirty="0" smtClean="0">
              <a:solidFill>
                <a:srgbClr val="000000"/>
              </a:solidFill>
              <a:effectLst/>
              <a:latin typeface="Arial" panose="020B0604020202020204" pitchFamily="34" charset="0"/>
            </a:endParaRPr>
          </a:p>
          <a:p>
            <a:pPr>
              <a:spcAft>
                <a:spcPts val="0"/>
              </a:spcAft>
            </a:pPr>
            <a:r>
              <a:rPr lang="en-US" sz="2400" b="0" dirty="0" smtClean="0">
                <a:solidFill>
                  <a:srgbClr val="000000"/>
                </a:solidFill>
                <a:effectLst/>
                <a:latin typeface="Arial" panose="020B0604020202020204" pitchFamily="34" charset="0"/>
              </a:rPr>
              <a:t>DDP </a:t>
            </a:r>
            <a:r>
              <a:rPr lang="en-US" sz="2400" b="0" dirty="0" smtClean="0">
                <a:solidFill>
                  <a:srgbClr val="000000"/>
                </a:solidFill>
                <a:effectLst/>
                <a:latin typeface="Arial" panose="020B0604020202020204" pitchFamily="34" charset="0"/>
              </a:rPr>
              <a:t>	Delivered </a:t>
            </a:r>
            <a:r>
              <a:rPr lang="en-US" sz="2400" b="0" dirty="0" smtClean="0">
                <a:solidFill>
                  <a:srgbClr val="000000"/>
                </a:solidFill>
                <a:effectLst/>
                <a:latin typeface="Arial" panose="020B0604020202020204" pitchFamily="34" charset="0"/>
              </a:rPr>
              <a:t>Duty Paid </a:t>
            </a:r>
            <a:endParaRPr lang="de-DE" sz="2400" b="1" dirty="0" smtClean="0">
              <a:solidFill>
                <a:srgbClr val="000000"/>
              </a:solidFill>
              <a:effectLst/>
              <a:latin typeface="Arial" panose="020B0604020202020204" pitchFamily="34" charset="0"/>
            </a:endParaRPr>
          </a:p>
          <a:p>
            <a:pPr>
              <a:spcAft>
                <a:spcPts val="0"/>
              </a:spcAft>
            </a:pPr>
            <a:r>
              <a:rPr lang="en-US" sz="2400" b="0" dirty="0" smtClean="0">
                <a:solidFill>
                  <a:srgbClr val="000000"/>
                </a:solidFill>
                <a:effectLst/>
                <a:latin typeface="Arial" panose="020B0604020202020204" pitchFamily="34" charset="0"/>
              </a:rPr>
              <a:t>FAS </a:t>
            </a:r>
            <a:r>
              <a:rPr lang="en-US" sz="2400" b="0" dirty="0" smtClean="0">
                <a:solidFill>
                  <a:srgbClr val="000000"/>
                </a:solidFill>
                <a:effectLst/>
                <a:latin typeface="Arial" panose="020B0604020202020204" pitchFamily="34" charset="0"/>
              </a:rPr>
              <a:t>	Free </a:t>
            </a:r>
            <a:r>
              <a:rPr lang="en-US" sz="2400" b="0" dirty="0" smtClean="0">
                <a:solidFill>
                  <a:srgbClr val="000000"/>
                </a:solidFill>
                <a:effectLst/>
                <a:latin typeface="Arial" panose="020B0604020202020204" pitchFamily="34" charset="0"/>
              </a:rPr>
              <a:t>Alongside Ship</a:t>
            </a:r>
            <a:endParaRPr lang="de-DE" sz="2400" b="1" dirty="0" smtClean="0">
              <a:solidFill>
                <a:srgbClr val="000000"/>
              </a:solidFill>
              <a:effectLst/>
              <a:latin typeface="Arial" panose="020B0604020202020204" pitchFamily="34" charset="0"/>
            </a:endParaRPr>
          </a:p>
          <a:p>
            <a:pPr>
              <a:spcAft>
                <a:spcPts val="0"/>
              </a:spcAft>
            </a:pPr>
            <a:r>
              <a:rPr lang="en-US" sz="2400" b="0" dirty="0" smtClean="0">
                <a:solidFill>
                  <a:srgbClr val="000000"/>
                </a:solidFill>
                <a:effectLst/>
                <a:latin typeface="Arial" panose="020B0604020202020204" pitchFamily="34" charset="0"/>
              </a:rPr>
              <a:t>FOB </a:t>
            </a:r>
            <a:r>
              <a:rPr lang="en-US" sz="2400" b="0" dirty="0" smtClean="0">
                <a:solidFill>
                  <a:srgbClr val="000000"/>
                </a:solidFill>
                <a:effectLst/>
                <a:latin typeface="Arial" panose="020B0604020202020204" pitchFamily="34" charset="0"/>
              </a:rPr>
              <a:t>	Free </a:t>
            </a:r>
            <a:r>
              <a:rPr lang="en-US" sz="2400" b="0" dirty="0" smtClean="0">
                <a:solidFill>
                  <a:srgbClr val="000000"/>
                </a:solidFill>
                <a:effectLst/>
                <a:latin typeface="Arial" panose="020B0604020202020204" pitchFamily="34" charset="0"/>
              </a:rPr>
              <a:t>On Board </a:t>
            </a:r>
            <a:endParaRPr lang="de-DE" sz="2400" b="1" dirty="0" smtClean="0">
              <a:solidFill>
                <a:srgbClr val="000000"/>
              </a:solidFill>
              <a:effectLst/>
              <a:latin typeface="Arial" panose="020B0604020202020204" pitchFamily="34" charset="0"/>
            </a:endParaRPr>
          </a:p>
          <a:p>
            <a:pPr>
              <a:spcAft>
                <a:spcPts val="0"/>
              </a:spcAft>
            </a:pPr>
            <a:r>
              <a:rPr lang="en-US" sz="2400" b="0" dirty="0" smtClean="0">
                <a:solidFill>
                  <a:srgbClr val="000000"/>
                </a:solidFill>
                <a:effectLst/>
                <a:latin typeface="Arial" panose="020B0604020202020204" pitchFamily="34" charset="0"/>
              </a:rPr>
              <a:t>CFR </a:t>
            </a:r>
            <a:r>
              <a:rPr lang="en-US" sz="2400" b="0" dirty="0" smtClean="0">
                <a:solidFill>
                  <a:srgbClr val="000000"/>
                </a:solidFill>
                <a:effectLst/>
                <a:latin typeface="Arial" panose="020B0604020202020204" pitchFamily="34" charset="0"/>
              </a:rPr>
              <a:t>	Cost </a:t>
            </a:r>
            <a:r>
              <a:rPr lang="en-US" sz="2400" b="0" dirty="0" smtClean="0">
                <a:solidFill>
                  <a:srgbClr val="000000"/>
                </a:solidFill>
                <a:effectLst/>
                <a:latin typeface="Arial" panose="020B0604020202020204" pitchFamily="34" charset="0"/>
              </a:rPr>
              <a:t>and Freight</a:t>
            </a:r>
            <a:endParaRPr lang="de-DE" sz="2400" b="1" dirty="0" smtClean="0">
              <a:solidFill>
                <a:srgbClr val="000000"/>
              </a:solidFill>
              <a:effectLst/>
              <a:latin typeface="Arial" panose="020B0604020202020204" pitchFamily="34" charset="0"/>
            </a:endParaRPr>
          </a:p>
          <a:p>
            <a:pPr>
              <a:spcAft>
                <a:spcPts val="0"/>
              </a:spcAft>
            </a:pPr>
            <a:r>
              <a:rPr lang="en-US" sz="2400" b="0" dirty="0" smtClean="0">
                <a:solidFill>
                  <a:srgbClr val="000000"/>
                </a:solidFill>
                <a:effectLst/>
                <a:latin typeface="Arial" panose="020B0604020202020204" pitchFamily="34" charset="0"/>
              </a:rPr>
              <a:t>CIF </a:t>
            </a:r>
            <a:r>
              <a:rPr lang="en-US" sz="2400" b="0" dirty="0" smtClean="0">
                <a:solidFill>
                  <a:srgbClr val="000000"/>
                </a:solidFill>
                <a:effectLst/>
                <a:latin typeface="Arial" panose="020B0604020202020204" pitchFamily="34" charset="0"/>
              </a:rPr>
              <a:t>	Cost</a:t>
            </a:r>
            <a:r>
              <a:rPr lang="en-US" sz="2400" b="0" dirty="0" smtClean="0">
                <a:solidFill>
                  <a:srgbClr val="000000"/>
                </a:solidFill>
                <a:effectLst/>
                <a:latin typeface="Arial" panose="020B0604020202020204" pitchFamily="34" charset="0"/>
              </a:rPr>
              <a:t>, Insurance and Freight</a:t>
            </a:r>
            <a:endParaRPr lang="de-DE" sz="2400" b="1"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7301724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3" y="630760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49679" y="1137847"/>
            <a:ext cx="10067925" cy="4206280"/>
          </a:xfrm>
          <a:prstGeom prst="rect">
            <a:avLst/>
          </a:prstGeom>
        </p:spPr>
        <p:txBody>
          <a:bodyPr wrap="square">
            <a:spAutoFit/>
          </a:bodyPr>
          <a:lstStyle/>
          <a:p>
            <a:pPr>
              <a:spcAft>
                <a:spcPts val="0"/>
              </a:spcAft>
            </a:pPr>
            <a:r>
              <a:rPr lang="de-DE" sz="2400" b="0" dirty="0" smtClean="0">
                <a:solidFill>
                  <a:srgbClr val="000000"/>
                </a:solidFill>
                <a:effectLst/>
                <a:latin typeface="Arial" panose="020B0604020202020204" pitchFamily="34" charset="0"/>
              </a:rPr>
              <a:t>Vereinfachte Darstellung der </a:t>
            </a:r>
            <a:r>
              <a:rPr lang="de-DE" sz="2400" b="0" dirty="0" err="1" smtClean="0">
                <a:solidFill>
                  <a:srgbClr val="000000"/>
                </a:solidFill>
                <a:effectLst/>
                <a:latin typeface="Arial" panose="020B0604020202020204" pitchFamily="34" charset="0"/>
              </a:rPr>
              <a:t>Incoterms</a:t>
            </a:r>
            <a:r>
              <a:rPr lang="de-DE" sz="2400" b="0" dirty="0" smtClean="0">
                <a:solidFill>
                  <a:srgbClr val="000000"/>
                </a:solidFill>
                <a:effectLst/>
                <a:latin typeface="Arial" panose="020B0604020202020204" pitchFamily="34" charset="0"/>
              </a:rPr>
              <a:t>® als „Einstieg“ zur Verwendung in der Praxis</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Bezüglich Einzelheiten Verwendung des Originaltextes mit tabellarischer Gegenüberstellung der detaillierten Verkäufer- und Käuferpflichten nach jeder Klausel</a:t>
            </a:r>
            <a:endParaRPr lang="de-DE" sz="2400" b="1" dirty="0" smtClean="0">
              <a:solidFill>
                <a:srgbClr val="000000"/>
              </a:solidFill>
              <a:effectLst/>
              <a:latin typeface="Arial" panose="020B0604020202020204" pitchFamily="34" charset="0"/>
            </a:endParaRPr>
          </a:p>
          <a:p>
            <a:pPr>
              <a:spcAft>
                <a:spcPts val="400"/>
              </a:spcAft>
            </a:pPr>
            <a:r>
              <a:rPr lang="de-DE" sz="2400" b="1" dirty="0" smtClean="0">
                <a:solidFill>
                  <a:srgbClr val="3399FF"/>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u="sng" dirty="0" smtClean="0">
                <a:solidFill>
                  <a:srgbClr val="000000"/>
                </a:solidFill>
                <a:effectLst/>
                <a:latin typeface="Arial" panose="020B0604020202020204" pitchFamily="34" charset="0"/>
              </a:rPr>
              <a:t>Hinweise für die Praxis:</a:t>
            </a:r>
            <a:endParaRPr lang="de-DE" sz="2400" b="1" dirty="0" smtClean="0">
              <a:solidFill>
                <a:srgbClr val="000000"/>
              </a:solidFill>
              <a:effectLst/>
              <a:latin typeface="Arial" panose="020B0604020202020204" pitchFamily="34" charset="0"/>
            </a:endParaRPr>
          </a:p>
          <a:p>
            <a:pPr>
              <a:spcAft>
                <a:spcPts val="0"/>
              </a:spcAft>
            </a:pPr>
            <a:r>
              <a:rPr lang="de-DE" sz="2400" dirty="0" smtClean="0">
                <a:solidFill>
                  <a:srgbClr val="000000"/>
                </a:solidFill>
                <a:latin typeface="Arial" panose="020B0604020202020204" pitchFamily="34" charset="0"/>
              </a:rPr>
              <a:t>Kein </a:t>
            </a:r>
            <a:r>
              <a:rPr lang="de-DE" sz="2400" dirty="0">
                <a:solidFill>
                  <a:srgbClr val="000000"/>
                </a:solidFill>
                <a:latin typeface="Arial" panose="020B0604020202020204" pitchFamily="34" charset="0"/>
              </a:rPr>
              <a:t>genereller Verweis auf „</a:t>
            </a:r>
            <a:r>
              <a:rPr lang="de-DE" sz="2400" dirty="0" err="1">
                <a:solidFill>
                  <a:srgbClr val="000000"/>
                </a:solidFill>
                <a:latin typeface="Arial" panose="020B0604020202020204" pitchFamily="34" charset="0"/>
              </a:rPr>
              <a:t>Incoterms</a:t>
            </a:r>
            <a:r>
              <a:rPr lang="de-DE" sz="2400" dirty="0" smtClean="0">
                <a:solidFill>
                  <a:srgbClr val="000000"/>
                </a:solidFill>
                <a:latin typeface="Arial" panose="020B0604020202020204" pitchFamily="34" charset="0"/>
              </a:rPr>
              <a:t>®“</a:t>
            </a:r>
          </a:p>
          <a:p>
            <a:pPr>
              <a:spcAft>
                <a:spcPts val="0"/>
              </a:spcAft>
            </a:pPr>
            <a:r>
              <a:rPr lang="de-DE" sz="2400" dirty="0" smtClean="0">
                <a:solidFill>
                  <a:srgbClr val="000000"/>
                </a:solidFill>
                <a:latin typeface="Arial" panose="020B0604020202020204" pitchFamily="34" charset="0"/>
              </a:rPr>
              <a:t>Angabe </a:t>
            </a:r>
            <a:r>
              <a:rPr lang="de-DE" sz="2400" dirty="0">
                <a:solidFill>
                  <a:srgbClr val="000000"/>
                </a:solidFill>
                <a:latin typeface="Arial" panose="020B0604020202020204" pitchFamily="34" charset="0"/>
              </a:rPr>
              <a:t>konkreter Lieferbedingung mit Zusatz </a:t>
            </a:r>
            <a:r>
              <a:rPr lang="de-DE" sz="2400" dirty="0" err="1">
                <a:solidFill>
                  <a:srgbClr val="000000"/>
                </a:solidFill>
                <a:latin typeface="Arial" panose="020B0604020202020204" pitchFamily="34" charset="0"/>
              </a:rPr>
              <a:t>Incoterms</a:t>
            </a:r>
            <a:r>
              <a:rPr lang="de-DE" sz="2400" dirty="0">
                <a:solidFill>
                  <a:srgbClr val="000000"/>
                </a:solidFill>
                <a:latin typeface="Arial" panose="020B0604020202020204" pitchFamily="34" charset="0"/>
              </a:rPr>
              <a:t>® 2010 (z. B. EXW </a:t>
            </a:r>
            <a:r>
              <a:rPr lang="de-DE" sz="2400" dirty="0" smtClean="0">
                <a:solidFill>
                  <a:srgbClr val="000000"/>
                </a:solidFill>
                <a:latin typeface="Arial" panose="020B0604020202020204" pitchFamily="34" charset="0"/>
              </a:rPr>
              <a:t>Oberwesel </a:t>
            </a:r>
            <a:r>
              <a:rPr lang="de-DE" sz="2400" dirty="0" err="1">
                <a:solidFill>
                  <a:srgbClr val="000000"/>
                </a:solidFill>
                <a:latin typeface="Arial" panose="020B0604020202020204" pitchFamily="34" charset="0"/>
              </a:rPr>
              <a:t>Incoterms</a:t>
            </a:r>
            <a:r>
              <a:rPr lang="de-DE" sz="2400" dirty="0">
                <a:solidFill>
                  <a:srgbClr val="000000"/>
                </a:solidFill>
                <a:latin typeface="Arial" panose="020B0604020202020204" pitchFamily="34" charset="0"/>
              </a:rPr>
              <a:t>® 2010)</a:t>
            </a:r>
            <a:endParaRPr lang="de-DE" sz="2400" b="1" dirty="0">
              <a:solidFill>
                <a:srgbClr val="000000"/>
              </a:solidFill>
              <a:latin typeface="Arial" panose="020B0604020202020204" pitchFamily="34" charset="0"/>
            </a:endParaRPr>
          </a:p>
          <a:p>
            <a:pPr>
              <a:spcAft>
                <a:spcPts val="0"/>
              </a:spcAft>
            </a:pPr>
            <a:endParaRPr lang="de-DE" sz="2400" b="1" dirty="0" smtClean="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457190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306064"/>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5" name="Rechteck 4"/>
          <p:cNvSpPr/>
          <p:nvPr/>
        </p:nvSpPr>
        <p:spPr>
          <a:xfrm>
            <a:off x="1019175" y="1269564"/>
            <a:ext cx="8305800" cy="3046988"/>
          </a:xfrm>
          <a:prstGeom prst="rect">
            <a:avLst/>
          </a:prstGeom>
        </p:spPr>
        <p:txBody>
          <a:bodyPr wrap="square">
            <a:spAutoFit/>
          </a:bodyPr>
          <a:lstStyle/>
          <a:p>
            <a:pPr>
              <a:spcAft>
                <a:spcPts val="0"/>
              </a:spcAft>
            </a:pPr>
            <a:r>
              <a:rPr lang="de-DE" sz="2400" u="sng" dirty="0" smtClean="0">
                <a:effectLst/>
                <a:latin typeface="Arial" panose="020B0604020202020204" pitchFamily="34" charset="0"/>
                <a:ea typeface="Times New Roman" panose="02020603050405020304" pitchFamily="18" charset="0"/>
              </a:rPr>
              <a:t>Gliederung: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solidFill>
                  <a:srgbClr val="3399FF"/>
                </a:solidFill>
                <a:effectLst/>
                <a:latin typeface="Arial" panose="020B0604020202020204" pitchFamily="34" charset="0"/>
                <a:ea typeface="Times New Roman" panose="02020603050405020304" pitchFamily="18" charset="0"/>
              </a:rPr>
              <a:t>Ablauf des Zustandekommens eines Exportvertrags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Praxisrelevante Inhalte eines Exportvertrags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Ausgesuchte rechtliche Themen der Außenhandelspraxis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449718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30760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44918" y="904466"/>
            <a:ext cx="10077450" cy="3046988"/>
          </a:xfrm>
          <a:prstGeom prst="rect">
            <a:avLst/>
          </a:prstGeom>
        </p:spPr>
        <p:txBody>
          <a:bodyPr wrap="square">
            <a:spAutoFit/>
          </a:bodyPr>
          <a:lstStyle/>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Auswahl der geeignetsten Klausel</a:t>
            </a:r>
            <a:endParaRPr lang="de-DE" sz="2400" b="1" dirty="0" smtClean="0">
              <a:solidFill>
                <a:srgbClr val="000000"/>
              </a:solidFill>
              <a:effectLst/>
              <a:latin typeface="Arial" panose="020B0604020202020204" pitchFamily="34" charset="0"/>
            </a:endParaRPr>
          </a:p>
          <a:p>
            <a:pPr>
              <a:spcAft>
                <a:spcPts val="0"/>
              </a:spcAft>
            </a:pPr>
            <a:endParaRPr lang="de-DE" sz="2400" b="0"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Klausel </a:t>
            </a:r>
            <a:r>
              <a:rPr lang="de-DE" sz="2400" b="0" dirty="0" smtClean="0">
                <a:solidFill>
                  <a:srgbClr val="000000"/>
                </a:solidFill>
                <a:effectLst/>
                <a:latin typeface="Arial" panose="020B0604020202020204" pitchFamily="34" charset="0"/>
              </a:rPr>
              <a:t>muss passend sein für die Ware, das Beförderungsmittel und die Auferlegung zusätzlicher Verpflichtungen zu Lasten des </a:t>
            </a:r>
            <a:br>
              <a:rPr lang="de-DE" sz="2400" b="0" dirty="0" smtClean="0">
                <a:solidFill>
                  <a:srgbClr val="000000"/>
                </a:solidFill>
                <a:effectLst/>
                <a:latin typeface="Arial" panose="020B0604020202020204" pitchFamily="34" charset="0"/>
              </a:rPr>
            </a:br>
            <a:r>
              <a:rPr lang="de-DE" sz="2400" b="0" dirty="0" smtClean="0">
                <a:solidFill>
                  <a:srgbClr val="000000"/>
                </a:solidFill>
                <a:effectLst/>
                <a:latin typeface="Arial" panose="020B0604020202020204" pitchFamily="34" charset="0"/>
              </a:rPr>
              <a:t>Verkäufers oder des Käufers</a:t>
            </a:r>
            <a:endParaRPr lang="de-DE" sz="2400" b="1" dirty="0" smtClean="0">
              <a:solidFill>
                <a:srgbClr val="000000"/>
              </a:solidFill>
              <a:effectLst/>
              <a:latin typeface="Arial" panose="020B0604020202020204" pitchFamily="34" charset="0"/>
            </a:endParaRPr>
          </a:p>
          <a:p>
            <a:pPr>
              <a:spcAft>
                <a:spcPts val="0"/>
              </a:spcAft>
            </a:pPr>
            <a:r>
              <a:rPr lang="de-DE" sz="2400" b="0" u="none" strike="noStrike"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u="sng" dirty="0" smtClean="0">
                <a:solidFill>
                  <a:srgbClr val="000000"/>
                </a:solidFill>
                <a:effectLst/>
                <a:latin typeface="Arial" panose="020B0604020202020204" pitchFamily="34" charset="0"/>
              </a:rPr>
              <a:t>Tipp!</a:t>
            </a:r>
            <a:r>
              <a:rPr lang="de-DE" sz="2400" b="0" dirty="0" smtClean="0">
                <a:solidFill>
                  <a:srgbClr val="000000"/>
                </a:solidFill>
                <a:effectLst/>
                <a:latin typeface="Arial" panose="020B0604020202020204" pitchFamily="34" charset="0"/>
              </a:rPr>
              <a:t> keine (wesentliche) Inhaltsänderung einer </a:t>
            </a:r>
            <a:r>
              <a:rPr lang="de-DE" sz="2400" b="0" dirty="0" err="1" smtClean="0">
                <a:solidFill>
                  <a:srgbClr val="000000"/>
                </a:solidFill>
                <a:effectLst/>
                <a:latin typeface="Arial" panose="020B0604020202020204" pitchFamily="34" charset="0"/>
              </a:rPr>
              <a:t>Incotermklausel</a:t>
            </a:r>
            <a:endParaRPr lang="de-DE" sz="2400" b="1"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9349243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30760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57275" y="1432300"/>
            <a:ext cx="9067800" cy="3046988"/>
          </a:xfrm>
          <a:prstGeom prst="rect">
            <a:avLst/>
          </a:prstGeom>
        </p:spPr>
        <p:txBody>
          <a:bodyPr wrap="square">
            <a:spAutoFit/>
          </a:bodyPr>
          <a:lstStyle/>
          <a:p>
            <a:pPr>
              <a:spcAft>
                <a:spcPts val="0"/>
              </a:spcAft>
            </a:pPr>
            <a:r>
              <a:rPr lang="de-DE" sz="2400" b="0" dirty="0" smtClean="0">
                <a:solidFill>
                  <a:srgbClr val="000000"/>
                </a:solidFill>
                <a:effectLst/>
                <a:latin typeface="Arial" panose="020B0604020202020204" pitchFamily="34" charset="0"/>
              </a:rPr>
              <a:t>Achtung! </a:t>
            </a:r>
            <a:r>
              <a:rPr lang="de-DE" sz="2400" b="0" dirty="0" err="1" smtClean="0">
                <a:solidFill>
                  <a:srgbClr val="000000"/>
                </a:solidFill>
                <a:effectLst/>
                <a:latin typeface="Arial" panose="020B0604020202020204" pitchFamily="34" charset="0"/>
              </a:rPr>
              <a:t>Incoterms</a:t>
            </a:r>
            <a:r>
              <a:rPr lang="de-DE" sz="2400" b="0" dirty="0" smtClean="0">
                <a:solidFill>
                  <a:srgbClr val="000000"/>
                </a:solidFill>
                <a:effectLst/>
                <a:latin typeface="Arial" panose="020B0604020202020204" pitchFamily="34" charset="0"/>
              </a:rPr>
              <a:t>®-Regeln kein vollständiges Regelwerk! </a:t>
            </a:r>
            <a:endParaRPr lang="de-DE" sz="2400" b="0" dirty="0" smtClean="0">
              <a:solidFill>
                <a:srgbClr val="000000"/>
              </a:solidFill>
              <a:effectLst/>
              <a:latin typeface="Arial" panose="020B0604020202020204" pitchFamily="34" charset="0"/>
            </a:endParaRPr>
          </a:p>
          <a:p>
            <a:pPr>
              <a:spcAft>
                <a:spcPts val="0"/>
              </a:spcAft>
            </a:pPr>
            <a:endParaRPr lang="de-DE" sz="2400" dirty="0">
              <a:solidFill>
                <a:srgbClr val="000000"/>
              </a:solidFill>
              <a:latin typeface="Arial" panose="020B0604020202020204" pitchFamily="34" charset="0"/>
            </a:endParaRPr>
          </a:p>
          <a:p>
            <a:pPr>
              <a:spcAft>
                <a:spcPts val="0"/>
              </a:spcAft>
            </a:pPr>
            <a:r>
              <a:rPr lang="de-DE" sz="2400" b="0" dirty="0" err="1" smtClean="0">
                <a:solidFill>
                  <a:srgbClr val="000000"/>
                </a:solidFill>
                <a:effectLst/>
                <a:latin typeface="Arial" panose="020B0604020202020204" pitchFamily="34" charset="0"/>
              </a:rPr>
              <a:t>Incoterms</a:t>
            </a:r>
            <a:r>
              <a:rPr lang="de-DE" sz="2400" b="0" dirty="0" smtClean="0">
                <a:solidFill>
                  <a:srgbClr val="000000"/>
                </a:solidFill>
                <a:effectLst/>
                <a:latin typeface="Arial" panose="020B0604020202020204" pitchFamily="34" charset="0"/>
              </a:rPr>
              <a:t> </a:t>
            </a:r>
            <a:r>
              <a:rPr lang="de-DE" sz="2400" b="0" dirty="0" smtClean="0">
                <a:solidFill>
                  <a:srgbClr val="000000"/>
                </a:solidFill>
                <a:effectLst/>
                <a:latin typeface="Arial" panose="020B0604020202020204" pitchFamily="34" charset="0"/>
              </a:rPr>
              <a:t>enthalten z. B. keine Regelung über:</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Kaufpreis</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Art der Kaufpreiszahlung</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Eigentumsübergang der Ware</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Rechtsfolgen eines Vertragsbruchs</a:t>
            </a:r>
            <a:endParaRPr lang="de-DE" sz="2400" b="1"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1244344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2885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47750" y="1237930"/>
            <a:ext cx="8077200" cy="3785652"/>
          </a:xfrm>
          <a:prstGeom prst="rect">
            <a:avLst/>
          </a:prstGeom>
        </p:spPr>
        <p:txBody>
          <a:bodyPr wrap="square">
            <a:spAutoFit/>
          </a:bodyPr>
          <a:lstStyle/>
          <a:p>
            <a:pPr>
              <a:spcAft>
                <a:spcPts val="0"/>
              </a:spcAft>
            </a:pPr>
            <a:r>
              <a:rPr lang="de-DE" sz="2400" b="0" dirty="0" smtClean="0">
                <a:solidFill>
                  <a:srgbClr val="3399FF"/>
                </a:solidFill>
                <a:effectLst/>
                <a:latin typeface="Arial" panose="020B0604020202020204" pitchFamily="34" charset="0"/>
              </a:rPr>
              <a:t>Zahlungsbedingungen</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Z. B.: Dokumentenakkreditiv</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Ausgestaltung </a:t>
            </a:r>
            <a:r>
              <a:rPr lang="de-DE" sz="2400" b="0" dirty="0" smtClean="0">
                <a:solidFill>
                  <a:srgbClr val="000000"/>
                </a:solidFill>
                <a:effectLst/>
                <a:latin typeface="Arial" panose="020B0604020202020204" pitchFamily="34" charset="0"/>
              </a:rPr>
              <a:t>der Akkreditivklausel im Kaufvertrag zwischen Exporteur und Importeur</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4228818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3" y="630760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21104" y="1312203"/>
            <a:ext cx="10125075" cy="3416320"/>
          </a:xfrm>
          <a:prstGeom prst="rect">
            <a:avLst/>
          </a:prstGeom>
        </p:spPr>
        <p:txBody>
          <a:bodyPr wrap="square">
            <a:spAutoFit/>
          </a:bodyPr>
          <a:lstStyle/>
          <a:p>
            <a:pPr>
              <a:spcAft>
                <a:spcPts val="0"/>
              </a:spcAft>
            </a:pPr>
            <a:r>
              <a:rPr lang="de-DE" sz="2400" b="0" dirty="0" smtClean="0">
                <a:solidFill>
                  <a:srgbClr val="000000"/>
                </a:solidFill>
                <a:effectLst/>
                <a:latin typeface="Arial" panose="020B0604020202020204" pitchFamily="34" charset="0"/>
              </a:rPr>
              <a:t>Beispiele:</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Problem: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FOB / Käufer ordert kein Schiff / kein Konnossement oder</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EXW / Käufer beauftragt keinen Frachtführer / kein CMR Frachtbrief</a:t>
            </a:r>
            <a:endParaRPr lang="de-DE" sz="2400" b="1" dirty="0" smtClean="0">
              <a:solidFill>
                <a:srgbClr val="000000"/>
              </a:solidFill>
              <a:effectLst/>
              <a:latin typeface="Arial" panose="020B0604020202020204" pitchFamily="34" charset="0"/>
            </a:endParaRPr>
          </a:p>
          <a:p>
            <a:pPr>
              <a:spcAft>
                <a:spcPts val="0"/>
              </a:spcAft>
            </a:pPr>
            <a:endParaRPr lang="de-DE" sz="2400" b="0"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Lösung: Lagerempfangsschein als zusätzliches Dokument anstelle eines Konnossements / CMR Frachtbriefs</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8402128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3" y="62885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59204" y="969304"/>
            <a:ext cx="10048875" cy="4893647"/>
          </a:xfrm>
          <a:prstGeom prst="rect">
            <a:avLst/>
          </a:prstGeom>
        </p:spPr>
        <p:txBody>
          <a:bodyPr wrap="square">
            <a:spAutoFit/>
          </a:bodyPr>
          <a:lstStyle/>
          <a:p>
            <a:pPr>
              <a:spcAft>
                <a:spcPts val="0"/>
              </a:spcAft>
            </a:pPr>
            <a:r>
              <a:rPr lang="de-DE" sz="2400" b="0" dirty="0" smtClean="0">
                <a:solidFill>
                  <a:srgbClr val="000000"/>
                </a:solidFill>
                <a:effectLst/>
                <a:latin typeface="Arial" panose="020B0604020202020204" pitchFamily="34" charset="0"/>
              </a:rPr>
              <a:t>Problem:</a:t>
            </a:r>
            <a:endParaRPr lang="de-DE" sz="2400" b="1" dirty="0" smtClean="0">
              <a:solidFill>
                <a:srgbClr val="000000"/>
              </a:solidFill>
              <a:effectLst/>
              <a:latin typeface="Arial" panose="020B0604020202020204" pitchFamily="34" charset="0"/>
            </a:endParaRPr>
          </a:p>
          <a:p>
            <a:pPr>
              <a:spcAft>
                <a:spcPts val="0"/>
              </a:spcAft>
            </a:pPr>
            <a:endParaRPr lang="de-DE" sz="2400" b="0"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EXW / Teilzahlung erst nach Abnahme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Praxisbeispiel: Käufer baut noch Werkshalle, Halle wird nicht fertig oder verzögert sich erheblich</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Lösung: Klausel „zahlbar bei Abnahme, spätestens jedoch … Monate nach </a:t>
            </a:r>
            <a:r>
              <a:rPr lang="de-DE" sz="2400" b="0" dirty="0" smtClean="0">
                <a:solidFill>
                  <a:srgbClr val="000000"/>
                </a:solidFill>
                <a:effectLst/>
                <a:latin typeface="Arial" panose="020B0604020202020204" pitchFamily="34" charset="0"/>
              </a:rPr>
              <a:t>Mitteilung der Versandbereitschaft“</a:t>
            </a:r>
            <a:endParaRPr lang="de-DE" sz="2400" b="1" dirty="0" smtClean="0">
              <a:solidFill>
                <a:srgbClr val="000000"/>
              </a:solidFill>
              <a:effectLst/>
              <a:latin typeface="Arial" panose="020B0604020202020204" pitchFamily="34" charset="0"/>
            </a:endParaRPr>
          </a:p>
          <a:p>
            <a:pPr>
              <a:spcAft>
                <a:spcPts val="0"/>
              </a:spcAft>
            </a:pP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Problem:</a:t>
            </a:r>
          </a:p>
          <a:p>
            <a:pPr>
              <a:spcAft>
                <a:spcPts val="0"/>
              </a:spcAft>
            </a:pP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DDP </a:t>
            </a:r>
            <a:r>
              <a:rPr lang="de-DE" sz="2400" b="1" dirty="0" smtClean="0">
                <a:solidFill>
                  <a:srgbClr val="000000"/>
                </a:solidFill>
                <a:latin typeface="Arial" panose="020B0604020202020204" pitchFamily="34" charset="0"/>
              </a:rPr>
              <a:t>/</a:t>
            </a:r>
            <a:r>
              <a:rPr lang="de-DE" sz="2400" b="0" dirty="0" smtClean="0">
                <a:solidFill>
                  <a:srgbClr val="000000"/>
                </a:solidFill>
                <a:effectLst/>
                <a:latin typeface="Arial" panose="020B0604020202020204" pitchFamily="34" charset="0"/>
              </a:rPr>
              <a:t> Käufer nimmt Ware nicht an</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Lösung: Klausel „zahlbar bei Eintreffen, spätestens jedoch … Monate nach Eintreffen der Ware“</a:t>
            </a:r>
            <a:endParaRPr lang="de-DE" sz="2400" b="1"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3344698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2885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38225" y="901385"/>
            <a:ext cx="10106025" cy="2723823"/>
          </a:xfrm>
          <a:prstGeom prst="rect">
            <a:avLst/>
          </a:prstGeom>
        </p:spPr>
        <p:txBody>
          <a:bodyPr wrap="square">
            <a:spAutoFit/>
          </a:bodyPr>
          <a:lstStyle/>
          <a:p>
            <a:pPr>
              <a:lnSpc>
                <a:spcPct val="150000"/>
              </a:lnSpc>
              <a:spcBef>
                <a:spcPts val="900"/>
              </a:spcBef>
              <a:spcAft>
                <a:spcPts val="0"/>
              </a:spcAft>
            </a:pPr>
            <a:r>
              <a:rPr lang="de-DE" sz="2400" b="0" dirty="0" smtClean="0">
                <a:solidFill>
                  <a:srgbClr val="3399FF"/>
                </a:solidFill>
                <a:effectLst/>
                <a:latin typeface="Arial" panose="020B0604020202020204" pitchFamily="34" charset="0"/>
              </a:rPr>
              <a:t>Gerichtsstands- oder Schiedsklausel? </a:t>
            </a:r>
            <a:endParaRPr lang="de-DE" sz="2400" b="1" dirty="0" smtClean="0">
              <a:solidFill>
                <a:srgbClr val="000000"/>
              </a:solidFill>
              <a:effectLst/>
              <a:latin typeface="Arial" panose="020B0604020202020204" pitchFamily="34" charset="0"/>
            </a:endParaRPr>
          </a:p>
          <a:p>
            <a:pPr>
              <a:spcAft>
                <a:spcPts val="0"/>
              </a:spcAft>
            </a:pPr>
            <a:endParaRPr lang="de-DE" sz="2400" dirty="0">
              <a:solidFill>
                <a:srgbClr val="000000"/>
              </a:solidFill>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Falls Gerichtsstand: </a:t>
            </a:r>
            <a:r>
              <a:rPr lang="de-DE" sz="2400" b="0" dirty="0" smtClean="0">
                <a:solidFill>
                  <a:srgbClr val="000000"/>
                </a:solidFill>
                <a:effectLst/>
                <a:latin typeface="Arial" panose="020B0604020202020204" pitchFamily="34" charset="0"/>
              </a:rPr>
              <a:t>nicht-ausschließlicher Gerichtsstand</a:t>
            </a:r>
            <a:endParaRPr lang="de-DE" sz="2400" b="1" dirty="0" smtClean="0">
              <a:solidFill>
                <a:srgbClr val="000000"/>
              </a:solidFill>
              <a:effectLst/>
              <a:latin typeface="Arial" panose="020B0604020202020204" pitchFamily="34" charset="0"/>
            </a:endParaRPr>
          </a:p>
          <a:p>
            <a:pPr>
              <a:lnSpc>
                <a:spcPct val="150000"/>
              </a:lnSpc>
              <a:spcBef>
                <a:spcPts val="900"/>
              </a:spcBef>
              <a:spcAft>
                <a:spcPts val="0"/>
              </a:spcAft>
            </a:pPr>
            <a:r>
              <a:rPr lang="de-DE" sz="2400" b="0" dirty="0" smtClean="0">
                <a:solidFill>
                  <a:srgbClr val="000000"/>
                </a:solidFill>
                <a:effectLst/>
                <a:latin typeface="Arial" panose="020B0604020202020204" pitchFamily="34" charset="0"/>
              </a:rPr>
              <a:t>Achtung! </a:t>
            </a:r>
            <a:r>
              <a:rPr lang="de-DE" sz="2400" b="0" dirty="0" err="1" smtClean="0">
                <a:solidFill>
                  <a:srgbClr val="000000"/>
                </a:solidFill>
                <a:effectLst/>
                <a:latin typeface="Arial" panose="020B0604020202020204" pitchFamily="34" charset="0"/>
              </a:rPr>
              <a:t>Gerichtsstandsklausel</a:t>
            </a:r>
            <a:r>
              <a:rPr lang="de-DE" sz="2400" b="0" dirty="0" smtClean="0">
                <a:solidFill>
                  <a:srgbClr val="000000"/>
                </a:solidFill>
                <a:effectLst/>
                <a:latin typeface="Arial" panose="020B0604020202020204" pitchFamily="34" charset="0"/>
              </a:rPr>
              <a:t> auch in </a:t>
            </a:r>
            <a:r>
              <a:rPr lang="de-DE" sz="2400" b="0" dirty="0" smtClean="0">
                <a:solidFill>
                  <a:srgbClr val="000000"/>
                </a:solidFill>
                <a:effectLst/>
                <a:latin typeface="Arial" panose="020B0604020202020204" pitchFamily="34" charset="0"/>
              </a:rPr>
              <a:t>Hauptvertrag, </a:t>
            </a:r>
            <a:r>
              <a:rPr lang="de-DE" sz="2400" b="0" dirty="0" smtClean="0">
                <a:solidFill>
                  <a:srgbClr val="000000"/>
                </a:solidFill>
                <a:effectLst/>
                <a:latin typeface="Arial" panose="020B0604020202020204" pitchFamily="34" charset="0"/>
              </a:rPr>
              <a:t>nicht nur in AGB</a:t>
            </a:r>
            <a:endParaRPr lang="de-DE" sz="2400" b="1" dirty="0" smtClean="0">
              <a:solidFill>
                <a:srgbClr val="000000"/>
              </a:solidFill>
              <a:effectLst/>
              <a:latin typeface="Arial" panose="020B0604020202020204" pitchFamily="34" charset="0"/>
            </a:endParaRPr>
          </a:p>
          <a:p>
            <a:pPr>
              <a:lnSpc>
                <a:spcPct val="150000"/>
              </a:lnSpc>
              <a:spcBef>
                <a:spcPts val="900"/>
              </a:spcBef>
              <a:spcAft>
                <a:spcPts val="0"/>
              </a:spcAft>
            </a:pPr>
            <a:r>
              <a:rPr lang="de-DE" sz="2400" b="0" u="none" strike="noStrike" dirty="0" smtClean="0">
                <a:solidFill>
                  <a:srgbClr val="000000"/>
                </a:solidFill>
                <a:effectLst/>
                <a:latin typeface="Arial" panose="020B0604020202020204" pitchFamily="34" charset="0"/>
              </a:rPr>
              <a:t> </a:t>
            </a:r>
            <a:endParaRPr lang="de-DE" sz="2400" b="1"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8821472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30760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40155" y="828788"/>
            <a:ext cx="10086975" cy="4893647"/>
          </a:xfrm>
          <a:prstGeom prst="rect">
            <a:avLst/>
          </a:prstGeom>
        </p:spPr>
        <p:txBody>
          <a:bodyPr wrap="square">
            <a:spAutoFit/>
          </a:bodyPr>
          <a:lstStyle/>
          <a:p>
            <a:pPr>
              <a:spcAft>
                <a:spcPts val="0"/>
              </a:spcAft>
            </a:pPr>
            <a:r>
              <a:rPr lang="de-DE" sz="2400" dirty="0" smtClean="0">
                <a:solidFill>
                  <a:srgbClr val="0099FF"/>
                </a:solidFill>
                <a:effectLst/>
                <a:latin typeface="Arial" panose="020B0604020202020204" pitchFamily="34" charset="0"/>
                <a:ea typeface="Times New Roman" panose="02020603050405020304" pitchFamily="18" charset="0"/>
              </a:rPr>
              <a:t>Grundlage der Vollstreckung von Urteilen in EU-Staaten: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dirty="0" smtClean="0">
                <a:effectLst/>
                <a:latin typeface="Arial" panose="020B0604020202020204" pitchFamily="34" charset="0"/>
                <a:ea typeface="Times New Roman" panose="02020603050405020304" pitchFamily="18" charset="0"/>
              </a:rPr>
              <a:t>EG-Verordnung Nr. 44/2001 über die gerichtliche Zuständigkeit und die Anerkennung und Vollstreckung von Entscheidungen in Zivil- und Handelssachen („Brüssel I-Verordnung“, „</a:t>
            </a:r>
            <a:r>
              <a:rPr lang="de-DE" sz="2400" dirty="0" err="1" smtClean="0">
                <a:effectLst/>
                <a:latin typeface="Arial" panose="020B0604020202020204" pitchFamily="34" charset="0"/>
                <a:ea typeface="Times New Roman" panose="02020603050405020304" pitchFamily="18" charset="0"/>
              </a:rPr>
              <a:t>EuGVVO</a:t>
            </a:r>
            <a:r>
              <a:rPr lang="de-DE" sz="2400" dirty="0" smtClean="0">
                <a:effectLst/>
                <a:latin typeface="Arial" panose="020B0604020202020204" pitchFamily="34" charset="0"/>
                <a:ea typeface="Times New Roman" panose="02020603050405020304" pitchFamily="18" charset="0"/>
              </a:rPr>
              <a:t>“)</a:t>
            </a:r>
            <a:endParaRPr lang="de-DE" sz="2400" dirty="0" smtClean="0">
              <a:effectLst/>
              <a:latin typeface="Times New Roman" panose="02020603050405020304" pitchFamily="18" charset="0"/>
              <a:ea typeface="Times New Roman" panose="02020603050405020304" pitchFamily="18" charset="0"/>
            </a:endParaRPr>
          </a:p>
          <a:p>
            <a:pPr>
              <a:spcAft>
                <a:spcPts val="0"/>
              </a:spcAft>
            </a:pPr>
            <a:endParaRPr lang="de-DE" sz="2400" dirty="0">
              <a:latin typeface="Arial" panose="020B0604020202020204" pitchFamily="34" charset="0"/>
              <a:ea typeface="Times New Roman" panose="02020603050405020304" pitchFamily="18" charset="0"/>
            </a:endParaRPr>
          </a:p>
          <a:p>
            <a:pPr>
              <a:spcAft>
                <a:spcPts val="0"/>
              </a:spcAft>
            </a:pPr>
            <a:r>
              <a:rPr lang="de-DE" sz="2400" u="none" strike="noStrike"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solidFill>
                  <a:srgbClr val="0099FF"/>
                </a:solidFill>
                <a:effectLst/>
                <a:latin typeface="Arial" panose="020B0604020202020204" pitchFamily="34" charset="0"/>
                <a:ea typeface="Times New Roman" panose="02020603050405020304" pitchFamily="18" charset="0"/>
              </a:rPr>
              <a:t>Grundlage der Vollstreckung von Urteilen in EFTA-Staaten: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Übereinkommen über die gerichtliche Zuständigkeit und die Anerkennung und Vollstreckung von Entscheidungen in Zivil- und Handelssachen („Lugano-Übereinkommen“, „</a:t>
            </a:r>
            <a:r>
              <a:rPr lang="de-DE" sz="2400" dirty="0" err="1" smtClean="0">
                <a:effectLst/>
                <a:latin typeface="Arial" panose="020B0604020202020204" pitchFamily="34" charset="0"/>
                <a:ea typeface="Times New Roman" panose="02020603050405020304" pitchFamily="18" charset="0"/>
              </a:rPr>
              <a:t>LugÜ</a:t>
            </a:r>
            <a:r>
              <a:rPr lang="de-DE" sz="2400" dirty="0" smtClean="0">
                <a:effectLst/>
                <a:latin typeface="Arial" panose="020B0604020202020204" pitchFamily="34" charset="0"/>
                <a:ea typeface="Times New Roman" panose="02020603050405020304" pitchFamily="18" charset="0"/>
              </a:rPr>
              <a:t>“)</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EFTA-Staaten: Schweiz, Island, Norwegen</a:t>
            </a:r>
            <a:endParaRPr lang="de-D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688255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19989" y="55450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19989" y="6298084"/>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02055" y="1227088"/>
            <a:ext cx="10144125" cy="3046988"/>
          </a:xfrm>
          <a:prstGeom prst="rect">
            <a:avLst/>
          </a:prstGeom>
        </p:spPr>
        <p:txBody>
          <a:bodyPr wrap="square">
            <a:spAutoFit/>
          </a:bodyPr>
          <a:lstStyle/>
          <a:p>
            <a:pPr>
              <a:spcAft>
                <a:spcPts val="0"/>
              </a:spcAft>
            </a:pPr>
            <a:r>
              <a:rPr lang="de-DE" sz="2400" u="none" strike="noStrike"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solidFill>
                  <a:srgbClr val="0099FF"/>
                </a:solidFill>
                <a:effectLst/>
                <a:latin typeface="Arial" panose="020B0604020202020204" pitchFamily="34" charset="0"/>
                <a:ea typeface="Times New Roman" panose="02020603050405020304" pitchFamily="18" charset="0"/>
              </a:rPr>
              <a:t>Grundlage der Vollstreckung von Urteilen in sonstigen Staaten: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u="none" strike="noStrike"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Einzelfallbetrachtung</a:t>
            </a:r>
          </a:p>
          <a:p>
            <a:pPr>
              <a:spcAft>
                <a:spcPts val="0"/>
              </a:spcAft>
            </a:pP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u="sng" dirty="0" smtClean="0">
                <a:effectLst/>
                <a:latin typeface="Arial" panose="020B0604020202020204" pitchFamily="34" charset="0"/>
                <a:ea typeface="Times New Roman" panose="02020603050405020304" pitchFamily="18" charset="0"/>
              </a:rPr>
              <a:t>Hinweis:</a:t>
            </a:r>
            <a:r>
              <a:rPr lang="de-DE" sz="2400" dirty="0" smtClean="0">
                <a:effectLst/>
                <a:latin typeface="Arial" panose="020B0604020202020204" pitchFamily="34" charset="0"/>
                <a:ea typeface="Times New Roman" panose="02020603050405020304" pitchFamily="18" charset="0"/>
              </a:rPr>
              <a:t> oftmals keine Vollstreckungsmöglichkeit</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585048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30760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968718" y="1934766"/>
            <a:ext cx="10096500" cy="3970318"/>
          </a:xfrm>
          <a:prstGeom prst="rect">
            <a:avLst/>
          </a:prstGeom>
        </p:spPr>
        <p:txBody>
          <a:bodyPr wrap="square">
            <a:spAutoFit/>
          </a:bodyPr>
          <a:lstStyle/>
          <a:p>
            <a:pPr>
              <a:lnSpc>
                <a:spcPct val="150000"/>
              </a:lnSpc>
              <a:spcBef>
                <a:spcPts val="900"/>
              </a:spcBef>
              <a:spcAft>
                <a:spcPts val="0"/>
              </a:spcAft>
            </a:pPr>
            <a:r>
              <a:rPr lang="de-DE" sz="2400" b="0" dirty="0" smtClean="0">
                <a:solidFill>
                  <a:srgbClr val="3399FF"/>
                </a:solidFill>
                <a:effectLst/>
                <a:latin typeface="Arial" panose="020B0604020202020204" pitchFamily="34" charset="0"/>
              </a:rPr>
              <a:t>Schiedsgerichtsbarkeit als Alternative zu </a:t>
            </a:r>
            <a:r>
              <a:rPr lang="de-DE" sz="2400" b="0" dirty="0" err="1" smtClean="0">
                <a:solidFill>
                  <a:srgbClr val="3399FF"/>
                </a:solidFill>
                <a:effectLst/>
                <a:latin typeface="Arial" panose="020B0604020202020204" pitchFamily="34" charset="0"/>
              </a:rPr>
              <a:t>Gerichtsstandsvereinbarungen</a:t>
            </a:r>
            <a:endParaRPr lang="de-DE" sz="2400" b="1" dirty="0" smtClean="0">
              <a:solidFill>
                <a:srgbClr val="000000"/>
              </a:solidFill>
              <a:effectLst/>
              <a:latin typeface="Arial" panose="020B0604020202020204" pitchFamily="34"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„Weltweite“ Vollstreckbarkeit von Schiedssprüchen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p>
          <a:p>
            <a:pPr>
              <a:spcAft>
                <a:spcPts val="0"/>
              </a:spcAft>
            </a:pP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solidFill>
                  <a:srgbClr val="0099FF"/>
                </a:solidFill>
                <a:effectLst/>
                <a:latin typeface="Arial" panose="020B0604020202020204" pitchFamily="34" charset="0"/>
                <a:ea typeface="Times New Roman" panose="02020603050405020304" pitchFamily="18" charset="0"/>
              </a:rPr>
              <a:t>Grundlage für internationale Vollstreckung von Schiedssprüchen: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New Yorker Übereinkommen über die Anerkennung und Vollstreckung ausländischer Schiedssprüche („New Yorker Übereinkommen“)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581800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2885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59205" y="1030055"/>
            <a:ext cx="10048875" cy="4524315"/>
          </a:xfrm>
          <a:prstGeom prst="rect">
            <a:avLst/>
          </a:prstGeom>
        </p:spPr>
        <p:txBody>
          <a:bodyPr wrap="square">
            <a:spAutoFit/>
          </a:bodyPr>
          <a:lstStyle/>
          <a:p>
            <a:pPr>
              <a:spcAft>
                <a:spcPts val="0"/>
              </a:spcAft>
            </a:pPr>
            <a:r>
              <a:rPr lang="de-DE" sz="2400" b="0" u="sng" dirty="0" smtClean="0">
                <a:solidFill>
                  <a:srgbClr val="000000"/>
                </a:solidFill>
                <a:effectLst/>
                <a:latin typeface="Arial" panose="020B0604020202020204" pitchFamily="34" charset="0"/>
              </a:rPr>
              <a:t>Vorteile von Schiedsgerichtsverfahren (u. a.):</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(Ggf.) Kostenreduktion gegenüber </a:t>
            </a:r>
            <a:r>
              <a:rPr lang="de-DE" sz="2400" b="0" dirty="0" err="1" smtClean="0">
                <a:solidFill>
                  <a:srgbClr val="000000"/>
                </a:solidFill>
                <a:effectLst/>
                <a:latin typeface="Arial" panose="020B0604020202020204" pitchFamily="34" charset="0"/>
              </a:rPr>
              <a:t>mehrinstanzlichen</a:t>
            </a:r>
            <a:r>
              <a:rPr lang="de-DE" sz="2400" b="0" dirty="0" smtClean="0">
                <a:solidFill>
                  <a:srgbClr val="000000"/>
                </a:solidFill>
                <a:effectLst/>
                <a:latin typeface="Arial" panose="020B0604020202020204" pitchFamily="34" charset="0"/>
              </a:rPr>
              <a:t> staatlichen Gerichtsverfahren</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Beschleunigung der Entscheidungsfindung gegenüber </a:t>
            </a:r>
            <a:r>
              <a:rPr lang="de-DE" sz="2400" b="0" dirty="0" err="1" smtClean="0">
                <a:solidFill>
                  <a:srgbClr val="000000"/>
                </a:solidFill>
                <a:effectLst/>
                <a:latin typeface="Arial" panose="020B0604020202020204" pitchFamily="34" charset="0"/>
              </a:rPr>
              <a:t>mehrinstanzlichen</a:t>
            </a:r>
            <a:r>
              <a:rPr lang="de-DE" sz="2400" b="0" dirty="0" smtClean="0">
                <a:solidFill>
                  <a:srgbClr val="000000"/>
                </a:solidFill>
                <a:effectLst/>
                <a:latin typeface="Arial" panose="020B0604020202020204" pitchFamily="34" charset="0"/>
              </a:rPr>
              <a:t> staatlichen Gerichtsverfahren</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Möglichkeit der Wahl der Schiedsrichter mit  entsprechenden juristischen und/oder sonstigen Fachkenntnissen</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Wahl des Schiedsorts</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Wahl der Verhandlungssprache</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Wahl des anwendbaren Rechts</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Vorhersehbarkeit und Verlässlichkeit von Entscheidungen</a:t>
            </a:r>
            <a:endParaRPr lang="de-DE" sz="2400" b="1"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427435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297827"/>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57274" y="1254889"/>
            <a:ext cx="9267825" cy="2677656"/>
          </a:xfrm>
          <a:prstGeom prst="rect">
            <a:avLst/>
          </a:prstGeom>
        </p:spPr>
        <p:txBody>
          <a:bodyPr wrap="square">
            <a:spAutoFit/>
          </a:bodyPr>
          <a:lstStyle/>
          <a:p>
            <a:pPr>
              <a:spcAft>
                <a:spcPts val="0"/>
              </a:spcAft>
            </a:pPr>
            <a:r>
              <a:rPr lang="de-DE" sz="2400" dirty="0" smtClean="0">
                <a:solidFill>
                  <a:srgbClr val="0099FF"/>
                </a:solidFill>
                <a:effectLst/>
                <a:latin typeface="Arial" panose="020B0604020202020204" pitchFamily="34" charset="0"/>
                <a:ea typeface="Times New Roman" panose="02020603050405020304" pitchFamily="18" charset="0"/>
              </a:rPr>
              <a:t>Schritt 1</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Vertragsverhandlungen zwischen den Vertragsparteien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b="1"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solidFill>
                  <a:srgbClr val="0099FF"/>
                </a:solidFill>
                <a:effectLst/>
                <a:latin typeface="Arial" panose="020B0604020202020204" pitchFamily="34" charset="0"/>
                <a:ea typeface="Times New Roman" panose="02020603050405020304" pitchFamily="18" charset="0"/>
              </a:rPr>
              <a:t>Schritt 2</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Ggf. Festlegung der wesentlichen vertraglichen Eckpunkte durch die Vertragsparteien in einem Term Sheet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859157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30760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57275" y="1755465"/>
            <a:ext cx="10058400" cy="2677656"/>
          </a:xfrm>
          <a:prstGeom prst="rect">
            <a:avLst/>
          </a:prstGeom>
        </p:spPr>
        <p:txBody>
          <a:bodyPr wrap="square">
            <a:spAutoFit/>
          </a:bodyPr>
          <a:lstStyle/>
          <a:p>
            <a:pPr>
              <a:spcAft>
                <a:spcPts val="0"/>
              </a:spcAft>
            </a:pPr>
            <a:r>
              <a:rPr lang="de-DE" sz="2400" b="0" u="sng" dirty="0" smtClean="0">
                <a:solidFill>
                  <a:srgbClr val="000000"/>
                </a:solidFill>
                <a:effectLst/>
                <a:latin typeface="Arial" panose="020B0604020202020204" pitchFamily="34" charset="0"/>
              </a:rPr>
              <a:t>Hinweise für die Praxis: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Verwendung von standardisierten </a:t>
            </a:r>
            <a:r>
              <a:rPr lang="de-DE" sz="2400" b="0" dirty="0" smtClean="0">
                <a:solidFill>
                  <a:srgbClr val="000000"/>
                </a:solidFill>
                <a:effectLst/>
                <a:latin typeface="Arial" panose="020B0604020202020204" pitchFamily="34" charset="0"/>
              </a:rPr>
              <a:t>Schiedsklauseln in Kaufvertrag</a:t>
            </a:r>
            <a:endParaRPr lang="de-DE" sz="2400" b="0" dirty="0" smtClean="0">
              <a:solidFill>
                <a:srgbClr val="000000"/>
              </a:solidFill>
              <a:effectLst/>
              <a:latin typeface="Arial" panose="020B0604020202020204" pitchFamily="34" charset="0"/>
            </a:endParaRPr>
          </a:p>
          <a:p>
            <a:pPr>
              <a:spcAft>
                <a:spcPts val="0"/>
              </a:spcAft>
            </a:pP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Vereinbarung </a:t>
            </a:r>
            <a:r>
              <a:rPr lang="de-DE" sz="2400" b="0" dirty="0" smtClean="0">
                <a:solidFill>
                  <a:srgbClr val="000000"/>
                </a:solidFill>
                <a:effectLst/>
                <a:latin typeface="Arial" panose="020B0604020202020204" pitchFamily="34" charset="0"/>
              </a:rPr>
              <a:t>der Schiedsgerichtsordnung einer international anerkannten Institution (z. B. Schiedsgerichtsbarkeit der Internationalen Handelskammer nach der ICC-Schiedsgerichtsordnung)</a:t>
            </a:r>
            <a:endParaRPr lang="de-DE" sz="2400" b="1"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1809981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2885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09649" y="969304"/>
            <a:ext cx="10658475" cy="3416320"/>
          </a:xfrm>
          <a:prstGeom prst="rect">
            <a:avLst/>
          </a:prstGeom>
        </p:spPr>
        <p:txBody>
          <a:bodyPr wrap="square">
            <a:spAutoFit/>
          </a:bodyPr>
          <a:lstStyle/>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3399FF"/>
                </a:solidFill>
                <a:effectLst/>
                <a:latin typeface="Arial" panose="020B0604020202020204" pitchFamily="34" charset="0"/>
              </a:rPr>
              <a:t>Exkurs: Alternative Streitbeilegungsverfahren</a:t>
            </a:r>
            <a:endParaRPr lang="de-DE" sz="2400" b="1" dirty="0" smtClean="0">
              <a:solidFill>
                <a:srgbClr val="000000"/>
              </a:solidFill>
              <a:effectLst/>
              <a:latin typeface="Arial" panose="020B0604020202020204" pitchFamily="34" charset="0"/>
            </a:endParaRPr>
          </a:p>
          <a:p>
            <a:pPr>
              <a:spcAft>
                <a:spcPts val="0"/>
              </a:spcAft>
            </a:pP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Kosten- und Effizienzgesichtspunkte bei alternativen Streitbeilegungsverfahren</a:t>
            </a:r>
            <a:endParaRPr lang="de-DE" sz="2400" b="1" dirty="0" smtClean="0">
              <a:solidFill>
                <a:srgbClr val="000000"/>
              </a:solidFill>
              <a:effectLst/>
              <a:latin typeface="Arial" panose="020B0604020202020204" pitchFamily="34" charset="0"/>
            </a:endParaRPr>
          </a:p>
          <a:p>
            <a:pPr>
              <a:spcAft>
                <a:spcPts val="0"/>
              </a:spcAft>
            </a:pPr>
            <a:endParaRPr lang="de-DE" sz="2400" b="1" dirty="0" smtClean="0">
              <a:solidFill>
                <a:srgbClr val="000000"/>
              </a:solidFill>
              <a:effectLst/>
              <a:latin typeface="Arial" panose="020B0604020202020204" pitchFamily="34" charset="0"/>
            </a:endParaRPr>
          </a:p>
          <a:p>
            <a:pPr>
              <a:spcAft>
                <a:spcPts val="0"/>
              </a:spcAft>
            </a:pP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3378844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298084"/>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59205" y="1158733"/>
            <a:ext cx="10048875" cy="4154984"/>
          </a:xfrm>
          <a:prstGeom prst="rect">
            <a:avLst/>
          </a:prstGeom>
        </p:spPr>
        <p:txBody>
          <a:bodyPr wrap="square">
            <a:spAutoFit/>
          </a:bodyPr>
          <a:lstStyle/>
          <a:p>
            <a:pPr>
              <a:spcAft>
                <a:spcPts val="0"/>
              </a:spcAft>
            </a:pPr>
            <a:r>
              <a:rPr lang="de-DE" sz="2400" b="0" dirty="0" smtClean="0">
                <a:solidFill>
                  <a:srgbClr val="000000"/>
                </a:solidFill>
                <a:effectLst/>
                <a:latin typeface="Arial" panose="020B0604020202020204" pitchFamily="34" charset="0"/>
              </a:rPr>
              <a:t>ICC-Mediationsverfahren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Verfahren zur gütlichen Streitbeilegung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unter Berücksichtigung aller Interessen der Beteiligten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Ziel: Fortführung einer gemeinsamen Geschäftsbeziehung</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ICC </a:t>
            </a:r>
            <a:r>
              <a:rPr lang="de-DE" sz="2400" b="0" dirty="0" err="1" smtClean="0">
                <a:solidFill>
                  <a:srgbClr val="000000"/>
                </a:solidFill>
                <a:effectLst/>
                <a:latin typeface="Arial" panose="020B0604020202020204" pitchFamily="34" charset="0"/>
              </a:rPr>
              <a:t>Pre-Arbitral</a:t>
            </a:r>
            <a:r>
              <a:rPr lang="de-DE" sz="2400" b="0" dirty="0" smtClean="0">
                <a:solidFill>
                  <a:srgbClr val="000000"/>
                </a:solidFill>
                <a:effectLst/>
                <a:latin typeface="Arial" panose="020B0604020202020204" pitchFamily="34" charset="0"/>
              </a:rPr>
              <a:t> Referee-Verfahren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Klärung von eiligen Punkten vor einem Schiedsgerichtsverfahren</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ICC Dispute Boards-Verfahren</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Klärung von einzelnen </a:t>
            </a:r>
            <a:r>
              <a:rPr lang="de-DE" sz="2400" b="0" dirty="0" smtClean="0">
                <a:solidFill>
                  <a:srgbClr val="000000"/>
                </a:solidFill>
                <a:effectLst/>
                <a:latin typeface="Arial" panose="020B0604020202020204" pitchFamily="34" charset="0"/>
              </a:rPr>
              <a:t>Streitpunkten </a:t>
            </a:r>
            <a:r>
              <a:rPr lang="de-DE" sz="2400" b="0" dirty="0" smtClean="0">
                <a:solidFill>
                  <a:srgbClr val="000000"/>
                </a:solidFill>
                <a:effectLst/>
                <a:latin typeface="Arial" panose="020B0604020202020204" pitchFamily="34" charset="0"/>
              </a:rPr>
              <a:t>im Zusammenhang mit einem Vertrag </a:t>
            </a:r>
            <a:endParaRPr lang="de-DE" sz="2400" b="1"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42644048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30760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40155" y="1116896"/>
            <a:ext cx="10086975" cy="3416320"/>
          </a:xfrm>
          <a:prstGeom prst="rect">
            <a:avLst/>
          </a:prstGeom>
        </p:spPr>
        <p:txBody>
          <a:bodyPr wrap="square">
            <a:spAutoFit/>
          </a:bodyPr>
          <a:lstStyle/>
          <a:p>
            <a:pPr>
              <a:spcAft>
                <a:spcPts val="0"/>
              </a:spcAft>
            </a:pPr>
            <a:r>
              <a:rPr lang="de-DE" sz="2400" b="0" dirty="0" smtClean="0">
                <a:solidFill>
                  <a:srgbClr val="000000"/>
                </a:solidFill>
                <a:effectLst/>
                <a:latin typeface="Arial" panose="020B0604020202020204" pitchFamily="34" charset="0"/>
              </a:rPr>
              <a:t>ICC Expertise-Verfahren</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Sachverständigenentscheidung im Zusammenhang mit wirtschaftlicher Tätigkeit (z. B. </a:t>
            </a:r>
            <a:r>
              <a:rPr lang="de-DE" sz="2400" b="0" dirty="0" smtClean="0">
                <a:solidFill>
                  <a:srgbClr val="000000"/>
                </a:solidFill>
                <a:effectLst/>
                <a:latin typeface="Arial" panose="020B0604020202020204" pitchFamily="34" charset="0"/>
              </a:rPr>
              <a:t>Prüfung </a:t>
            </a:r>
            <a:r>
              <a:rPr lang="de-DE" sz="2400" b="0" dirty="0" smtClean="0">
                <a:solidFill>
                  <a:srgbClr val="000000"/>
                </a:solidFill>
                <a:effectLst/>
                <a:latin typeface="Arial" panose="020B0604020202020204" pitchFamily="34" charset="0"/>
              </a:rPr>
              <a:t>der Qualität eines </a:t>
            </a:r>
            <a:r>
              <a:rPr lang="de-DE" sz="2400" b="0" dirty="0" smtClean="0">
                <a:solidFill>
                  <a:srgbClr val="000000"/>
                </a:solidFill>
                <a:effectLst/>
                <a:latin typeface="Arial" panose="020B0604020202020204" pitchFamily="34" charset="0"/>
              </a:rPr>
              <a:t>Produktes)</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Spezielle Verfahren zur Klärung von Streitigkeiten bei </a:t>
            </a:r>
            <a:r>
              <a:rPr lang="de-DE" sz="2400" b="0" u="sng" dirty="0" smtClean="0">
                <a:solidFill>
                  <a:srgbClr val="000000"/>
                </a:solidFill>
                <a:effectLst/>
                <a:latin typeface="Arial" panose="020B0604020202020204" pitchFamily="34" charset="0"/>
              </a:rPr>
              <a:t>Akkreditiven, Garantien auf erstes Anfordern und Dokumenteninkassi</a:t>
            </a:r>
            <a:r>
              <a:rPr lang="de-DE" sz="2400" b="0" dirty="0" smtClean="0">
                <a:solidFill>
                  <a:srgbClr val="000000"/>
                </a:solidFill>
                <a:effectLst/>
                <a:latin typeface="Arial" panose="020B0604020202020204" pitchFamily="34" charset="0"/>
              </a:rPr>
              <a:t>:</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ICC DOCDEX-Verfahren</a:t>
            </a:r>
            <a:endParaRPr lang="de-DE" sz="2400" b="1" dirty="0" smtClean="0">
              <a:solidFill>
                <a:srgbClr val="000000"/>
              </a:solidFill>
              <a:effectLst/>
              <a:latin typeface="Arial" panose="020B0604020202020204" pitchFamily="34" charset="0"/>
            </a:endParaRPr>
          </a:p>
          <a:p>
            <a:pPr>
              <a:spcAft>
                <a:spcPts val="0"/>
              </a:spcAft>
            </a:pPr>
            <a:r>
              <a:rPr lang="de-DE" sz="2400" b="0" dirty="0" err="1" smtClean="0">
                <a:solidFill>
                  <a:srgbClr val="000000"/>
                </a:solidFill>
                <a:effectLst/>
                <a:latin typeface="Arial" panose="020B0604020202020204" pitchFamily="34" charset="0"/>
              </a:rPr>
              <a:t>Opinions</a:t>
            </a:r>
            <a:r>
              <a:rPr lang="de-DE" sz="2400" b="0" dirty="0" smtClean="0">
                <a:solidFill>
                  <a:srgbClr val="000000"/>
                </a:solidFill>
                <a:effectLst/>
                <a:latin typeface="Arial" panose="020B0604020202020204" pitchFamily="34" charset="0"/>
              </a:rPr>
              <a:t> der ICC-Bankenkommission</a:t>
            </a:r>
            <a:endParaRPr lang="de-DE" sz="2400" b="1"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5750539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3" y="630760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19175" y="1460875"/>
            <a:ext cx="10125075" cy="3416320"/>
          </a:xfrm>
          <a:prstGeom prst="rect">
            <a:avLst/>
          </a:prstGeom>
        </p:spPr>
        <p:txBody>
          <a:bodyPr wrap="square">
            <a:spAutoFit/>
          </a:bodyPr>
          <a:lstStyle/>
          <a:p>
            <a:pPr>
              <a:spcAft>
                <a:spcPts val="0"/>
              </a:spcAft>
            </a:pPr>
            <a:r>
              <a:rPr lang="de-DE" sz="2400" b="0" u="none" strike="noStrike"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u="sng" dirty="0" smtClean="0">
                <a:solidFill>
                  <a:srgbClr val="000000"/>
                </a:solidFill>
                <a:effectLst/>
                <a:latin typeface="Arial" panose="020B0604020202020204" pitchFamily="34" charset="0"/>
              </a:rPr>
              <a:t>Hinweise für die Praxis: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Verwendung von standardisierten Klauseln für </a:t>
            </a:r>
            <a:r>
              <a:rPr lang="de-DE" sz="2400" b="0" dirty="0" smtClean="0">
                <a:solidFill>
                  <a:srgbClr val="000000"/>
                </a:solidFill>
                <a:effectLst/>
                <a:latin typeface="Arial" panose="020B0604020202020204" pitchFamily="34" charset="0"/>
              </a:rPr>
              <a:t>die </a:t>
            </a:r>
            <a:r>
              <a:rPr lang="de-DE" sz="2400" b="0" dirty="0" smtClean="0">
                <a:solidFill>
                  <a:srgbClr val="000000"/>
                </a:solidFill>
                <a:effectLst/>
                <a:latin typeface="Arial" panose="020B0604020202020204" pitchFamily="34" charset="0"/>
              </a:rPr>
              <a:t>Vereinbarung der einzelnen Verfahrensarten</a:t>
            </a:r>
          </a:p>
          <a:p>
            <a:pPr>
              <a:spcAft>
                <a:spcPts val="0"/>
              </a:spcAft>
            </a:pP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Falls alternative Streitbeilegungsverfahren: isoliert oder in </a:t>
            </a:r>
            <a:br>
              <a:rPr lang="de-DE" sz="2400" b="0" dirty="0" smtClean="0">
                <a:solidFill>
                  <a:srgbClr val="000000"/>
                </a:solidFill>
                <a:effectLst/>
                <a:latin typeface="Arial" panose="020B0604020202020204" pitchFamily="34" charset="0"/>
              </a:rPr>
            </a:br>
            <a:r>
              <a:rPr lang="de-DE" sz="2400" b="0" dirty="0" smtClean="0">
                <a:solidFill>
                  <a:srgbClr val="000000"/>
                </a:solidFill>
                <a:effectLst/>
                <a:latin typeface="Arial" panose="020B0604020202020204" pitchFamily="34" charset="0"/>
              </a:rPr>
              <a:t>Kombination mit einem Schiedsgerichtsverfahren möglich</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7424274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30760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990600" y="902611"/>
            <a:ext cx="7981950" cy="5262979"/>
          </a:xfrm>
          <a:prstGeom prst="rect">
            <a:avLst/>
          </a:prstGeom>
        </p:spPr>
        <p:txBody>
          <a:bodyPr wrap="square">
            <a:spAutoFit/>
          </a:bodyPr>
          <a:lstStyle/>
          <a:p>
            <a:pPr>
              <a:spcAft>
                <a:spcPts val="0"/>
              </a:spcAft>
            </a:pPr>
            <a:r>
              <a:rPr lang="de-DE" sz="2400" b="0" dirty="0" smtClean="0">
                <a:solidFill>
                  <a:srgbClr val="000000"/>
                </a:solidFill>
                <a:effectLst/>
                <a:latin typeface="Arial" panose="020B0604020202020204" pitchFamily="34" charset="0"/>
              </a:rPr>
              <a:t>Vielen Dank für Ihre Aufmerksamkeit!</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Zu Rückfragen stehen wir gerne zur Verfügung: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NEUSSELMARTIN</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Rechtsanwalt</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Klaus Vorpeil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Dr.-Karl-Aschoff-Straße 9 (</a:t>
            </a:r>
            <a:r>
              <a:rPr lang="de-DE" sz="2400" b="0" dirty="0" err="1" smtClean="0">
                <a:solidFill>
                  <a:srgbClr val="000000"/>
                </a:solidFill>
                <a:effectLst/>
                <a:latin typeface="Arial" panose="020B0604020202020204" pitchFamily="34" charset="0"/>
              </a:rPr>
              <a:t>AtiQ</a:t>
            </a:r>
            <a:r>
              <a:rPr lang="de-DE" sz="2400" b="0" dirty="0" smtClean="0">
                <a:solidFill>
                  <a:srgbClr val="000000"/>
                </a:solidFill>
                <a:effectLst/>
                <a:latin typeface="Arial" panose="020B0604020202020204" pitchFamily="34" charset="0"/>
              </a:rPr>
              <a:t>)</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55543 Bad Kreuznach </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Tel.: 0671-84140-0</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Fax: 0671-84140-19</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k.vorpeil@neusselmartin.de</a:t>
            </a:r>
            <a:endParaRPr lang="de-DE" sz="2400" b="1" dirty="0" smtClean="0">
              <a:solidFill>
                <a:srgbClr val="000000"/>
              </a:solidFill>
              <a:effectLst/>
              <a:latin typeface="Arial" panose="020B0604020202020204" pitchFamily="34" charset="0"/>
            </a:endParaRPr>
          </a:p>
          <a:p>
            <a:pPr>
              <a:spcAft>
                <a:spcPts val="0"/>
              </a:spcAft>
            </a:pPr>
            <a:r>
              <a:rPr lang="de-DE" sz="2400" b="0" dirty="0" smtClean="0">
                <a:solidFill>
                  <a:srgbClr val="000000"/>
                </a:solidFill>
                <a:effectLst/>
                <a:latin typeface="Arial" panose="020B0604020202020204" pitchFamily="34" charset="0"/>
              </a:rPr>
              <a:t>www.neusselmartin.de</a:t>
            </a:r>
            <a:endParaRPr lang="de-DE" sz="2400" b="1" dirty="0" smtClean="0">
              <a:solidFill>
                <a:srgbClr val="000000"/>
              </a:solidFill>
              <a:effectLst/>
              <a:latin typeface="Arial" panose="020B0604020202020204" pitchFamily="34" charset="0"/>
            </a:endParaRPr>
          </a:p>
          <a:p>
            <a:pPr>
              <a:spcAft>
                <a:spcPts val="400"/>
              </a:spcAft>
            </a:pPr>
            <a:r>
              <a:rPr lang="de-DE" sz="2400" b="1" dirty="0" smtClean="0">
                <a:solidFill>
                  <a:srgbClr val="3399FF"/>
                </a:solidFill>
                <a:effectLst/>
                <a:latin typeface="Arial" panose="020B0604020202020204" pitchFamily="34" charset="0"/>
              </a:rPr>
              <a:t> </a:t>
            </a:r>
            <a:endParaRPr lang="de-DE" sz="2400" b="1"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422055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297826"/>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09650" y="1230690"/>
            <a:ext cx="9239250" cy="3046988"/>
          </a:xfrm>
          <a:prstGeom prst="rect">
            <a:avLst/>
          </a:prstGeom>
        </p:spPr>
        <p:txBody>
          <a:bodyPr wrap="square">
            <a:spAutoFit/>
          </a:bodyPr>
          <a:lstStyle/>
          <a:p>
            <a:pPr>
              <a:spcAft>
                <a:spcPts val="0"/>
              </a:spcAft>
            </a:pPr>
            <a:r>
              <a:rPr lang="de-DE" sz="2400" dirty="0" smtClean="0">
                <a:solidFill>
                  <a:srgbClr val="0099FF"/>
                </a:solidFill>
                <a:effectLst/>
                <a:latin typeface="Arial" panose="020B0604020202020204" pitchFamily="34" charset="0"/>
                <a:ea typeface="Times New Roman" panose="02020603050405020304" pitchFamily="18" charset="0"/>
              </a:rPr>
              <a:t>Schritt 3</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Entwicklung eines Exportvertrags auf der Grundlage des Term Sheet oder Erstellung eines Exportvertrags ohne vorherige Erstellung eines Term Sheet</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u="sng" dirty="0" smtClean="0">
                <a:effectLst/>
                <a:latin typeface="Arial" panose="020B0604020202020204" pitchFamily="34" charset="0"/>
                <a:ea typeface="Times New Roman" panose="02020603050405020304" pitchFamily="18" charset="0"/>
              </a:rPr>
              <a:t>Hinweis:</a:t>
            </a:r>
            <a:r>
              <a:rPr lang="de-DE" sz="2400" dirty="0" smtClean="0">
                <a:effectLst/>
                <a:latin typeface="Arial" panose="020B0604020202020204" pitchFamily="34" charset="0"/>
                <a:ea typeface="Times New Roman" panose="02020603050405020304" pitchFamily="18" charset="0"/>
              </a:rPr>
              <a:t> kein kaufmännisches Bestätigungsschreiben nach ausländischen Rechtsordnungen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57777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297826"/>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47750" y="1240989"/>
            <a:ext cx="8029575" cy="3046988"/>
          </a:xfrm>
          <a:prstGeom prst="rect">
            <a:avLst/>
          </a:prstGeom>
        </p:spPr>
        <p:txBody>
          <a:bodyPr wrap="square">
            <a:spAutoFit/>
          </a:bodyPr>
          <a:lstStyle/>
          <a:p>
            <a:pPr>
              <a:spcAft>
                <a:spcPts val="0"/>
              </a:spcAft>
            </a:pPr>
            <a:r>
              <a:rPr lang="de-DE" sz="2400" u="sng" dirty="0" smtClean="0">
                <a:effectLst/>
                <a:latin typeface="Arial" panose="020B0604020202020204" pitchFamily="34" charset="0"/>
                <a:ea typeface="Times New Roman" panose="02020603050405020304" pitchFamily="18" charset="0"/>
              </a:rPr>
              <a:t>Gliederung: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Ablauf des Zustandekommens eines Exportvertrags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solidFill>
                  <a:srgbClr val="3399FF"/>
                </a:solidFill>
                <a:effectLst/>
                <a:latin typeface="Arial" panose="020B0604020202020204" pitchFamily="34" charset="0"/>
                <a:ea typeface="Times New Roman" panose="02020603050405020304" pitchFamily="18" charset="0"/>
              </a:rPr>
              <a:t>Praxisrelevante Inhalte eines Exportvertrags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Ausgesuchte rechtliche Themen der Außenhandelspraxis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07425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306064"/>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graphicFrame>
        <p:nvGraphicFramePr>
          <p:cNvPr id="5" name="Tabelle 4"/>
          <p:cNvGraphicFramePr>
            <a:graphicFrameLocks noGrp="1"/>
          </p:cNvGraphicFramePr>
          <p:nvPr>
            <p:extLst>
              <p:ext uri="{D42A27DB-BD31-4B8C-83A1-F6EECF244321}">
                <p14:modId xmlns:p14="http://schemas.microsoft.com/office/powerpoint/2010/main" val="2760705993"/>
              </p:ext>
            </p:extLst>
          </p:nvPr>
        </p:nvGraphicFramePr>
        <p:xfrm>
          <a:off x="1133476" y="904875"/>
          <a:ext cx="9991724" cy="4962662"/>
        </p:xfrm>
        <a:graphic>
          <a:graphicData uri="http://schemas.openxmlformats.org/drawingml/2006/table">
            <a:tbl>
              <a:tblPr>
                <a:tableStyleId>{5C22544A-7EE6-4342-B048-85BDC9FD1C3A}</a:tableStyleId>
              </a:tblPr>
              <a:tblGrid>
                <a:gridCol w="4314824"/>
                <a:gridCol w="733425"/>
                <a:gridCol w="4943475"/>
              </a:tblGrid>
              <a:tr h="184191">
                <a:tc>
                  <a:txBody>
                    <a:bodyPr/>
                    <a:lstStyle/>
                    <a:p>
                      <a:pPr>
                        <a:spcAft>
                          <a:spcPts val="0"/>
                        </a:spcAft>
                      </a:pPr>
                      <a:r>
                        <a:rPr lang="de-DE" sz="1200" dirty="0">
                          <a:solidFill>
                            <a:schemeClr val="accent1">
                              <a:lumMod val="75000"/>
                            </a:schemeClr>
                          </a:solidFill>
                          <a:effectLst/>
                          <a:latin typeface="Arial" panose="020B0604020202020204" pitchFamily="34" charset="0"/>
                          <a:cs typeface="Arial" panose="020B0604020202020204" pitchFamily="34" charset="0"/>
                        </a:rPr>
                        <a:t>Kaufvertrag</a:t>
                      </a:r>
                      <a:endParaRPr lang="de-DE" sz="120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c>
                  <a:txBody>
                    <a:bodyPr/>
                    <a:lstStyle/>
                    <a:p>
                      <a:pPr algn="ctr">
                        <a:spcAft>
                          <a:spcPts val="0"/>
                        </a:spcAft>
                      </a:pPr>
                      <a:r>
                        <a:rPr lang="de-DE" sz="1200">
                          <a:solidFill>
                            <a:schemeClr val="accent1">
                              <a:lumMod val="75000"/>
                            </a:schemeClr>
                          </a:solidFill>
                          <a:effectLst/>
                          <a:latin typeface="Arial" panose="020B0604020202020204" pitchFamily="34" charset="0"/>
                          <a:cs typeface="Arial" panose="020B0604020202020204" pitchFamily="34" charset="0"/>
                        </a:rPr>
                        <a:t> </a:t>
                      </a:r>
                      <a:endParaRPr lang="de-DE" sz="120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c>
                  <a:txBody>
                    <a:bodyPr/>
                    <a:lstStyle/>
                    <a:p>
                      <a:pPr>
                        <a:spcAft>
                          <a:spcPts val="0"/>
                        </a:spcAft>
                      </a:pPr>
                      <a:r>
                        <a:rPr lang="de-DE" sz="1200" dirty="0" err="1">
                          <a:solidFill>
                            <a:schemeClr val="accent1">
                              <a:lumMod val="75000"/>
                            </a:schemeClr>
                          </a:solidFill>
                          <a:effectLst/>
                          <a:latin typeface="Arial" panose="020B0604020202020204" pitchFamily="34" charset="0"/>
                          <a:cs typeface="Arial" panose="020B0604020202020204" pitchFamily="34" charset="0"/>
                        </a:rPr>
                        <a:t>Sale</a:t>
                      </a:r>
                      <a:r>
                        <a:rPr lang="de-DE" sz="1200" dirty="0">
                          <a:solidFill>
                            <a:schemeClr val="accent1">
                              <a:lumMod val="75000"/>
                            </a:schemeClr>
                          </a:solidFill>
                          <a:effectLst/>
                          <a:latin typeface="Arial" panose="020B0604020202020204" pitchFamily="34" charset="0"/>
                          <a:cs typeface="Arial" panose="020B0604020202020204" pitchFamily="34" charset="0"/>
                        </a:rPr>
                        <a:t> </a:t>
                      </a:r>
                      <a:r>
                        <a:rPr lang="de-DE" sz="1200" dirty="0" err="1">
                          <a:solidFill>
                            <a:schemeClr val="accent1">
                              <a:lumMod val="75000"/>
                            </a:schemeClr>
                          </a:solidFill>
                          <a:effectLst/>
                          <a:latin typeface="Arial" panose="020B0604020202020204" pitchFamily="34" charset="0"/>
                          <a:cs typeface="Arial" panose="020B0604020202020204" pitchFamily="34" charset="0"/>
                        </a:rPr>
                        <a:t>and</a:t>
                      </a:r>
                      <a:r>
                        <a:rPr lang="de-DE" sz="1200" dirty="0">
                          <a:solidFill>
                            <a:schemeClr val="accent1">
                              <a:lumMod val="75000"/>
                            </a:schemeClr>
                          </a:solidFill>
                          <a:effectLst/>
                          <a:latin typeface="Arial" panose="020B0604020202020204" pitchFamily="34" charset="0"/>
                          <a:cs typeface="Arial" panose="020B0604020202020204" pitchFamily="34" charset="0"/>
                        </a:rPr>
                        <a:t> </a:t>
                      </a:r>
                      <a:r>
                        <a:rPr lang="de-DE" sz="1200" dirty="0" err="1">
                          <a:solidFill>
                            <a:schemeClr val="accent1">
                              <a:lumMod val="75000"/>
                            </a:schemeClr>
                          </a:solidFill>
                          <a:effectLst/>
                          <a:latin typeface="Arial" panose="020B0604020202020204" pitchFamily="34" charset="0"/>
                          <a:cs typeface="Arial" panose="020B0604020202020204" pitchFamily="34" charset="0"/>
                        </a:rPr>
                        <a:t>Purchase</a:t>
                      </a:r>
                      <a:r>
                        <a:rPr lang="de-DE" sz="1200" dirty="0">
                          <a:solidFill>
                            <a:schemeClr val="accent1">
                              <a:lumMod val="75000"/>
                            </a:schemeClr>
                          </a:solidFill>
                          <a:effectLst/>
                          <a:latin typeface="Arial" panose="020B0604020202020204" pitchFamily="34" charset="0"/>
                          <a:cs typeface="Arial" panose="020B0604020202020204" pitchFamily="34" charset="0"/>
                        </a:rPr>
                        <a:t> Agreement</a:t>
                      </a:r>
                      <a:endParaRPr lang="de-DE" sz="120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r>
              <a:tr h="2947050">
                <a:tc>
                  <a:txBody>
                    <a:bodyPr/>
                    <a:lstStyle/>
                    <a:p>
                      <a:pPr algn="ctr">
                        <a:spcAft>
                          <a:spcPts val="0"/>
                        </a:spcAft>
                      </a:pPr>
                      <a:r>
                        <a:rPr lang="de-DE" sz="1200" dirty="0">
                          <a:effectLst/>
                          <a:latin typeface="Arial" panose="020B0604020202020204" pitchFamily="34" charset="0"/>
                          <a:cs typeface="Arial" panose="020B0604020202020204" pitchFamily="34" charset="0"/>
                        </a:rPr>
                        <a:t> </a:t>
                      </a:r>
                    </a:p>
                    <a:p>
                      <a:pPr>
                        <a:spcAft>
                          <a:spcPts val="0"/>
                        </a:spcAft>
                      </a:pPr>
                      <a:r>
                        <a:rPr lang="de-DE" sz="1200" dirty="0">
                          <a:effectLst/>
                          <a:latin typeface="Arial" panose="020B0604020202020204" pitchFamily="34" charset="0"/>
                          <a:cs typeface="Arial" panose="020B0604020202020204" pitchFamily="34" charset="0"/>
                        </a:rPr>
                        <a:t>zwischen</a:t>
                      </a:r>
                    </a:p>
                    <a:p>
                      <a:pPr>
                        <a:spcAft>
                          <a:spcPts val="0"/>
                        </a:spcAft>
                      </a:pPr>
                      <a:r>
                        <a:rPr lang="de-DE" sz="1200" dirty="0">
                          <a:effectLst/>
                          <a:latin typeface="Arial" panose="020B0604020202020204" pitchFamily="34" charset="0"/>
                          <a:cs typeface="Arial" panose="020B0604020202020204" pitchFamily="34" charset="0"/>
                        </a:rPr>
                        <a:t> </a:t>
                      </a:r>
                    </a:p>
                    <a:p>
                      <a:pPr>
                        <a:spcAft>
                          <a:spcPts val="0"/>
                        </a:spcAft>
                      </a:pPr>
                      <a:r>
                        <a:rPr lang="de-DE" sz="1200" dirty="0">
                          <a:effectLst/>
                          <a:latin typeface="Arial" panose="020B0604020202020204" pitchFamily="34" charset="0"/>
                          <a:cs typeface="Arial" panose="020B0604020202020204" pitchFamily="34" charset="0"/>
                        </a:rPr>
                        <a:t>XY GmbH</a:t>
                      </a:r>
                    </a:p>
                    <a:p>
                      <a:pPr>
                        <a:spcAft>
                          <a:spcPts val="0"/>
                        </a:spcAft>
                      </a:pPr>
                      <a:r>
                        <a:rPr lang="de-DE" sz="1200" dirty="0">
                          <a:effectLst/>
                          <a:latin typeface="Arial" panose="020B0604020202020204" pitchFamily="34" charset="0"/>
                          <a:cs typeface="Arial" panose="020B0604020202020204" pitchFamily="34" charset="0"/>
                        </a:rPr>
                        <a:t>…</a:t>
                      </a:r>
                    </a:p>
                    <a:p>
                      <a:pPr>
                        <a:spcAft>
                          <a:spcPts val="0"/>
                        </a:spcAft>
                      </a:pPr>
                      <a:r>
                        <a:rPr lang="de-DE" sz="1200" dirty="0">
                          <a:effectLst/>
                          <a:latin typeface="Arial" panose="020B0604020202020204" pitchFamily="34" charset="0"/>
                          <a:cs typeface="Arial" panose="020B0604020202020204" pitchFamily="34" charset="0"/>
                        </a:rPr>
                        <a:t>Deutschland</a:t>
                      </a:r>
                    </a:p>
                    <a:p>
                      <a:pPr>
                        <a:spcAft>
                          <a:spcPts val="0"/>
                        </a:spcAft>
                      </a:pPr>
                      <a:r>
                        <a:rPr lang="de-DE" sz="1200" dirty="0">
                          <a:effectLst/>
                          <a:latin typeface="Arial" panose="020B0604020202020204" pitchFamily="34" charset="0"/>
                          <a:cs typeface="Arial" panose="020B0604020202020204" pitchFamily="34" charset="0"/>
                        </a:rPr>
                        <a:t> </a:t>
                      </a:r>
                    </a:p>
                    <a:p>
                      <a:pPr>
                        <a:spcAft>
                          <a:spcPts val="0"/>
                        </a:spcAft>
                      </a:pPr>
                      <a:r>
                        <a:rPr lang="de-DE" sz="1200" dirty="0">
                          <a:effectLst/>
                          <a:latin typeface="Arial" panose="020B0604020202020204" pitchFamily="34" charset="0"/>
                          <a:cs typeface="Arial" panose="020B0604020202020204" pitchFamily="34" charset="0"/>
                        </a:rPr>
                        <a:t>– nachfolgend „Verkäufer“ genannt–</a:t>
                      </a:r>
                    </a:p>
                    <a:p>
                      <a:pPr>
                        <a:spcAft>
                          <a:spcPts val="0"/>
                        </a:spcAft>
                      </a:pPr>
                      <a:r>
                        <a:rPr lang="de-DE" sz="1200" dirty="0">
                          <a:effectLst/>
                          <a:latin typeface="Arial" panose="020B0604020202020204" pitchFamily="34" charset="0"/>
                          <a:cs typeface="Arial" panose="020B0604020202020204" pitchFamily="34" charset="0"/>
                        </a:rPr>
                        <a:t> </a:t>
                      </a:r>
                    </a:p>
                    <a:p>
                      <a:pPr>
                        <a:spcAft>
                          <a:spcPts val="0"/>
                        </a:spcAft>
                      </a:pPr>
                      <a:r>
                        <a:rPr lang="de-DE" sz="1200" dirty="0">
                          <a:effectLst/>
                          <a:latin typeface="Arial" panose="020B0604020202020204" pitchFamily="34" charset="0"/>
                          <a:cs typeface="Arial" panose="020B0604020202020204" pitchFamily="34" charset="0"/>
                        </a:rPr>
                        <a:t>und</a:t>
                      </a:r>
                    </a:p>
                    <a:p>
                      <a:pPr>
                        <a:spcAft>
                          <a:spcPts val="0"/>
                        </a:spcAft>
                      </a:pPr>
                      <a:r>
                        <a:rPr lang="de-DE" sz="1200" dirty="0">
                          <a:effectLst/>
                          <a:latin typeface="Arial" panose="020B0604020202020204" pitchFamily="34" charset="0"/>
                          <a:cs typeface="Arial" panose="020B0604020202020204" pitchFamily="34" charset="0"/>
                        </a:rPr>
                        <a:t> </a:t>
                      </a:r>
                    </a:p>
                    <a:p>
                      <a:pPr>
                        <a:spcAft>
                          <a:spcPts val="0"/>
                        </a:spcAft>
                      </a:pPr>
                      <a:r>
                        <a:rPr lang="de-DE" sz="1200" dirty="0">
                          <a:effectLst/>
                          <a:latin typeface="Arial" panose="020B0604020202020204" pitchFamily="34" charset="0"/>
                          <a:cs typeface="Arial" panose="020B0604020202020204" pitchFamily="34" charset="0"/>
                        </a:rPr>
                        <a:t>[Vertragspartner mit Angabe der genauen   Gesellschaftsbezeichnung und Anschrift]</a:t>
                      </a:r>
                    </a:p>
                    <a:p>
                      <a:pPr>
                        <a:spcAft>
                          <a:spcPts val="0"/>
                        </a:spcAft>
                      </a:pPr>
                      <a:r>
                        <a:rPr lang="de-DE" sz="1200" dirty="0">
                          <a:effectLst/>
                          <a:latin typeface="Arial" panose="020B0604020202020204" pitchFamily="34" charset="0"/>
                          <a:cs typeface="Arial" panose="020B0604020202020204" pitchFamily="34" charset="0"/>
                        </a:rPr>
                        <a:t> </a:t>
                      </a:r>
                    </a:p>
                    <a:p>
                      <a:pPr>
                        <a:spcAft>
                          <a:spcPts val="0"/>
                        </a:spcAft>
                      </a:pPr>
                      <a:r>
                        <a:rPr lang="de-DE" sz="1200" dirty="0">
                          <a:effectLst/>
                          <a:latin typeface="Arial" panose="020B0604020202020204" pitchFamily="34" charset="0"/>
                          <a:cs typeface="Arial" panose="020B0604020202020204" pitchFamily="34" charset="0"/>
                        </a:rPr>
                        <a:t>– im Folgenden „Käufer“ genannt–</a:t>
                      </a:r>
                    </a:p>
                    <a:p>
                      <a:pPr algn="ctr">
                        <a:spcAft>
                          <a:spcPts val="0"/>
                        </a:spcAft>
                      </a:pPr>
                      <a:r>
                        <a:rPr lang="de-DE"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c>
                  <a:txBody>
                    <a:bodyPr/>
                    <a:lstStyle/>
                    <a:p>
                      <a:pPr algn="ctr">
                        <a:spcAft>
                          <a:spcPts val="0"/>
                        </a:spcAft>
                      </a:pPr>
                      <a:r>
                        <a:rPr lang="de-DE"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c>
                  <a:txBody>
                    <a:bodyPr/>
                    <a:lstStyle/>
                    <a:p>
                      <a:pPr algn="ctr">
                        <a:spcAft>
                          <a:spcPts val="0"/>
                        </a:spcAft>
                      </a:pPr>
                      <a:r>
                        <a:rPr lang="en-US"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cs typeface="Arial" panose="020B0604020202020204" pitchFamily="34" charset="0"/>
                      </a:endParaRPr>
                    </a:p>
                    <a:p>
                      <a:pPr>
                        <a:spcAft>
                          <a:spcPts val="0"/>
                        </a:spcAft>
                      </a:pPr>
                      <a:r>
                        <a:rPr lang="en-US" sz="1200" dirty="0">
                          <a:effectLst/>
                          <a:latin typeface="Arial" panose="020B0604020202020204" pitchFamily="34" charset="0"/>
                          <a:cs typeface="Arial" panose="020B0604020202020204" pitchFamily="34" charset="0"/>
                        </a:rPr>
                        <a:t>between</a:t>
                      </a:r>
                      <a:endParaRPr lang="de-DE" sz="1200" dirty="0">
                        <a:effectLst/>
                        <a:latin typeface="Arial" panose="020B0604020202020204" pitchFamily="34" charset="0"/>
                        <a:cs typeface="Arial" panose="020B0604020202020204" pitchFamily="34" charset="0"/>
                      </a:endParaRPr>
                    </a:p>
                    <a:p>
                      <a:pPr algn="ctr">
                        <a:spcAft>
                          <a:spcPts val="0"/>
                        </a:spcAft>
                      </a:pPr>
                      <a:r>
                        <a:rPr lang="en-US"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cs typeface="Arial" panose="020B0604020202020204" pitchFamily="34" charset="0"/>
                      </a:endParaRPr>
                    </a:p>
                    <a:p>
                      <a:pPr>
                        <a:spcAft>
                          <a:spcPts val="0"/>
                        </a:spcAft>
                      </a:pPr>
                      <a:r>
                        <a:rPr lang="en-US" sz="1200" dirty="0">
                          <a:effectLst/>
                          <a:latin typeface="Arial" panose="020B0604020202020204" pitchFamily="34" charset="0"/>
                          <a:cs typeface="Arial" panose="020B0604020202020204" pitchFamily="34" charset="0"/>
                        </a:rPr>
                        <a:t>XY GmbH</a:t>
                      </a:r>
                      <a:endParaRPr lang="de-DE" sz="1200" dirty="0">
                        <a:effectLst/>
                        <a:latin typeface="Arial" panose="020B0604020202020204" pitchFamily="34" charset="0"/>
                        <a:cs typeface="Arial" panose="020B0604020202020204" pitchFamily="34" charset="0"/>
                      </a:endParaRPr>
                    </a:p>
                    <a:p>
                      <a:pPr>
                        <a:spcAft>
                          <a:spcPts val="0"/>
                        </a:spcAft>
                      </a:pPr>
                      <a:r>
                        <a:rPr lang="en-US" sz="1200" dirty="0">
                          <a:effectLst/>
                          <a:latin typeface="Arial" panose="020B0604020202020204" pitchFamily="34" charset="0"/>
                          <a:cs typeface="Arial" panose="020B0604020202020204" pitchFamily="34" charset="0"/>
                        </a:rPr>
                        <a:t>…</a:t>
                      </a:r>
                      <a:endParaRPr lang="de-DE" sz="1200" dirty="0">
                        <a:effectLst/>
                        <a:latin typeface="Arial" panose="020B0604020202020204" pitchFamily="34" charset="0"/>
                        <a:cs typeface="Arial" panose="020B0604020202020204" pitchFamily="34" charset="0"/>
                      </a:endParaRPr>
                    </a:p>
                    <a:p>
                      <a:pPr>
                        <a:spcAft>
                          <a:spcPts val="0"/>
                        </a:spcAft>
                      </a:pPr>
                      <a:r>
                        <a:rPr lang="en-US" sz="1200" dirty="0">
                          <a:effectLst/>
                          <a:latin typeface="Arial" panose="020B0604020202020204" pitchFamily="34" charset="0"/>
                          <a:cs typeface="Arial" panose="020B0604020202020204" pitchFamily="34" charset="0"/>
                        </a:rPr>
                        <a:t>Germany</a:t>
                      </a:r>
                      <a:endParaRPr lang="de-DE" sz="1200" dirty="0">
                        <a:effectLst/>
                        <a:latin typeface="Arial" panose="020B0604020202020204" pitchFamily="34" charset="0"/>
                        <a:cs typeface="Arial" panose="020B0604020202020204" pitchFamily="34" charset="0"/>
                      </a:endParaRPr>
                    </a:p>
                    <a:p>
                      <a:pPr>
                        <a:spcAft>
                          <a:spcPts val="0"/>
                        </a:spcAft>
                      </a:pPr>
                      <a:r>
                        <a:rPr lang="en-US"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cs typeface="Arial" panose="020B0604020202020204" pitchFamily="34" charset="0"/>
                      </a:endParaRPr>
                    </a:p>
                    <a:p>
                      <a:pPr>
                        <a:spcAft>
                          <a:spcPts val="0"/>
                        </a:spcAft>
                      </a:pPr>
                      <a:r>
                        <a:rPr lang="en-US" sz="1200" dirty="0">
                          <a:effectLst/>
                          <a:latin typeface="Arial" panose="020B0604020202020204" pitchFamily="34" charset="0"/>
                          <a:cs typeface="Arial" panose="020B0604020202020204" pitchFamily="34" charset="0"/>
                        </a:rPr>
                        <a:t>– hereinafter called „Seller“ –</a:t>
                      </a:r>
                      <a:endParaRPr lang="de-DE" sz="1200" dirty="0">
                        <a:effectLst/>
                        <a:latin typeface="Arial" panose="020B0604020202020204" pitchFamily="34" charset="0"/>
                        <a:cs typeface="Arial" panose="020B0604020202020204" pitchFamily="34" charset="0"/>
                      </a:endParaRPr>
                    </a:p>
                    <a:p>
                      <a:pPr>
                        <a:spcAft>
                          <a:spcPts val="0"/>
                        </a:spcAft>
                      </a:pPr>
                      <a:r>
                        <a:rPr lang="en-US"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cs typeface="Arial" panose="020B0604020202020204" pitchFamily="34" charset="0"/>
                      </a:endParaRPr>
                    </a:p>
                    <a:p>
                      <a:pPr>
                        <a:spcAft>
                          <a:spcPts val="0"/>
                        </a:spcAft>
                      </a:pPr>
                      <a:r>
                        <a:rPr lang="de-DE" sz="1200" dirty="0" err="1">
                          <a:effectLst/>
                          <a:latin typeface="Arial" panose="020B0604020202020204" pitchFamily="34" charset="0"/>
                          <a:cs typeface="Arial" panose="020B0604020202020204" pitchFamily="34" charset="0"/>
                        </a:rPr>
                        <a:t>and</a:t>
                      </a:r>
                      <a:endParaRPr lang="de-DE" sz="1200" dirty="0">
                        <a:effectLst/>
                        <a:latin typeface="Arial" panose="020B0604020202020204" pitchFamily="34" charset="0"/>
                        <a:cs typeface="Arial" panose="020B0604020202020204" pitchFamily="34" charset="0"/>
                      </a:endParaRPr>
                    </a:p>
                    <a:p>
                      <a:pPr algn="ctr">
                        <a:spcAft>
                          <a:spcPts val="0"/>
                        </a:spcAft>
                      </a:pPr>
                      <a:r>
                        <a:rPr lang="de-DE" sz="1200" dirty="0">
                          <a:effectLst/>
                          <a:latin typeface="Arial" panose="020B0604020202020204" pitchFamily="34" charset="0"/>
                          <a:cs typeface="Arial" panose="020B0604020202020204" pitchFamily="34" charset="0"/>
                        </a:rPr>
                        <a:t> </a:t>
                      </a:r>
                    </a:p>
                    <a:p>
                      <a:pPr>
                        <a:spcAft>
                          <a:spcPts val="0"/>
                        </a:spcAft>
                      </a:pPr>
                      <a:r>
                        <a:rPr lang="de-DE" sz="1200" dirty="0">
                          <a:effectLst/>
                          <a:latin typeface="Arial" panose="020B0604020202020204" pitchFamily="34" charset="0"/>
                          <a:cs typeface="Arial" panose="020B0604020202020204" pitchFamily="34" charset="0"/>
                        </a:rPr>
                        <a:t>[Vertragspartner mit Angabe der genauen   Gesellschaftsbezeichnung und Anschrift] </a:t>
                      </a:r>
                    </a:p>
                    <a:p>
                      <a:pPr algn="ctr">
                        <a:spcAft>
                          <a:spcPts val="0"/>
                        </a:spcAft>
                      </a:pPr>
                      <a:r>
                        <a:rPr lang="de-DE" sz="1200" dirty="0">
                          <a:effectLst/>
                          <a:latin typeface="Arial" panose="020B0604020202020204" pitchFamily="34" charset="0"/>
                          <a:cs typeface="Arial" panose="020B0604020202020204" pitchFamily="34" charset="0"/>
                        </a:rPr>
                        <a:t> </a:t>
                      </a:r>
                    </a:p>
                    <a:p>
                      <a:pPr>
                        <a:spcAft>
                          <a:spcPts val="0"/>
                        </a:spcAft>
                      </a:pPr>
                      <a:r>
                        <a:rPr lang="de-DE" sz="1200" dirty="0">
                          <a:effectLst/>
                          <a:latin typeface="Arial" panose="020B0604020202020204" pitchFamily="34" charset="0"/>
                          <a:cs typeface="Arial" panose="020B0604020202020204" pitchFamily="34" charset="0"/>
                        </a:rPr>
                        <a:t>– hereinafter </a:t>
                      </a:r>
                      <a:r>
                        <a:rPr lang="de-DE" sz="1200" dirty="0" err="1">
                          <a:effectLst/>
                          <a:latin typeface="Arial" panose="020B0604020202020204" pitchFamily="34" charset="0"/>
                          <a:cs typeface="Arial" panose="020B0604020202020204" pitchFamily="34" charset="0"/>
                        </a:rPr>
                        <a:t>called</a:t>
                      </a:r>
                      <a:r>
                        <a:rPr lang="de-DE" sz="1200" dirty="0">
                          <a:effectLst/>
                          <a:latin typeface="Arial" panose="020B0604020202020204" pitchFamily="34" charset="0"/>
                          <a:cs typeface="Arial" panose="020B0604020202020204" pitchFamily="34" charset="0"/>
                        </a:rPr>
                        <a:t> „</a:t>
                      </a:r>
                      <a:r>
                        <a:rPr lang="de-DE" sz="1200" dirty="0" err="1">
                          <a:effectLst/>
                          <a:latin typeface="Arial" panose="020B0604020202020204" pitchFamily="34" charset="0"/>
                          <a:cs typeface="Arial" panose="020B0604020202020204" pitchFamily="34" charset="0"/>
                        </a:rPr>
                        <a:t>Buyer</a:t>
                      </a:r>
                      <a:r>
                        <a:rPr lang="de-DE" sz="1200" dirty="0">
                          <a:effectLst/>
                          <a:latin typeface="Arial" panose="020B0604020202020204" pitchFamily="34" charset="0"/>
                          <a:cs typeface="Arial" panose="020B0604020202020204" pitchFamily="34" charset="0"/>
                        </a:rPr>
                        <a:t>“ –</a:t>
                      </a:r>
                    </a:p>
                    <a:p>
                      <a:pPr algn="ctr">
                        <a:spcAft>
                          <a:spcPts val="0"/>
                        </a:spcAft>
                      </a:pPr>
                      <a:r>
                        <a:rPr lang="de-DE"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r>
              <a:tr h="368381">
                <a:tc>
                  <a:txBody>
                    <a:bodyPr/>
                    <a:lstStyle/>
                    <a:p>
                      <a:pPr>
                        <a:spcAft>
                          <a:spcPts val="0"/>
                        </a:spcAft>
                      </a:pPr>
                      <a:r>
                        <a:rPr lang="de-DE" sz="1200" b="1" dirty="0">
                          <a:effectLst/>
                          <a:latin typeface="Arial" panose="020B0604020202020204" pitchFamily="34" charset="0"/>
                          <a:cs typeface="Arial" panose="020B0604020202020204" pitchFamily="34" charset="0"/>
                        </a:rPr>
                        <a:t>§ 1 Kaufgegenstand, Ausfuhrgenehmigung</a:t>
                      </a:r>
                    </a:p>
                    <a:p>
                      <a:pPr>
                        <a:spcAft>
                          <a:spcPts val="0"/>
                        </a:spcAft>
                      </a:pPr>
                      <a:r>
                        <a:rPr lang="de-DE"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c>
                  <a:txBody>
                    <a:bodyPr/>
                    <a:lstStyle/>
                    <a:p>
                      <a:pPr>
                        <a:spcAft>
                          <a:spcPts val="0"/>
                        </a:spcAft>
                      </a:pPr>
                      <a:r>
                        <a:rPr lang="de-DE" sz="1200">
                          <a:effectLst/>
                          <a:latin typeface="Arial" panose="020B0604020202020204" pitchFamily="34" charset="0"/>
                          <a:cs typeface="Arial" panose="020B0604020202020204" pitchFamily="34" charset="0"/>
                        </a:rPr>
                        <a:t> </a:t>
                      </a:r>
                      <a:endParaRPr lang="de-DE" sz="12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c>
                  <a:txBody>
                    <a:bodyPr/>
                    <a:lstStyle/>
                    <a:p>
                      <a:pPr>
                        <a:spcAft>
                          <a:spcPts val="0"/>
                        </a:spcAft>
                      </a:pPr>
                      <a:r>
                        <a:rPr lang="de-DE" sz="1200" b="1" dirty="0">
                          <a:effectLst/>
                          <a:latin typeface="Arial" panose="020B0604020202020204" pitchFamily="34" charset="0"/>
                          <a:cs typeface="Arial" panose="020B0604020202020204" pitchFamily="34" charset="0"/>
                        </a:rPr>
                        <a:t>§ 1 </a:t>
                      </a:r>
                      <a:r>
                        <a:rPr lang="de-DE" sz="1200" b="1" dirty="0" err="1">
                          <a:effectLst/>
                          <a:latin typeface="Arial" panose="020B0604020202020204" pitchFamily="34" charset="0"/>
                          <a:cs typeface="Arial" panose="020B0604020202020204" pitchFamily="34" charset="0"/>
                        </a:rPr>
                        <a:t>Contract</a:t>
                      </a:r>
                      <a:r>
                        <a:rPr lang="de-DE" sz="1200" b="1" dirty="0">
                          <a:effectLst/>
                          <a:latin typeface="Arial" panose="020B0604020202020204" pitchFamily="34" charset="0"/>
                          <a:cs typeface="Arial" panose="020B0604020202020204" pitchFamily="34" charset="0"/>
                        </a:rPr>
                        <a:t> Products, Export Permit</a:t>
                      </a:r>
                      <a:endParaRPr lang="de-DE" sz="12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r>
              <a:tr h="1408667">
                <a:tc>
                  <a:txBody>
                    <a:bodyPr/>
                    <a:lstStyle/>
                    <a:p>
                      <a:pPr>
                        <a:spcAft>
                          <a:spcPts val="0"/>
                        </a:spcAft>
                      </a:pPr>
                      <a:r>
                        <a:rPr lang="de-DE" sz="1200" dirty="0">
                          <a:effectLst/>
                          <a:latin typeface="Arial" panose="020B0604020202020204" pitchFamily="34" charset="0"/>
                          <a:cs typeface="Arial" panose="020B0604020202020204" pitchFamily="34" charset="0"/>
                        </a:rPr>
                        <a:t>(1) Der Verkäufer verkauft an den Käufer [Warenbezeichnung]</a:t>
                      </a:r>
                    </a:p>
                    <a:p>
                      <a:pPr>
                        <a:spcAft>
                          <a:spcPts val="0"/>
                        </a:spcAft>
                      </a:pPr>
                      <a:r>
                        <a:rPr lang="de-DE" sz="1200" dirty="0">
                          <a:effectLst/>
                          <a:latin typeface="Arial" panose="020B0604020202020204" pitchFamily="34" charset="0"/>
                          <a:cs typeface="Arial" panose="020B0604020202020204" pitchFamily="34" charset="0"/>
                        </a:rPr>
                        <a:t>(nachfolgend „Kaufgegenstand“ genannt) nach näherer Maßgabe der Spezifikation, die diesem Vertrag als Anlage 1 beigefügt ist.</a:t>
                      </a:r>
                    </a:p>
                    <a:p>
                      <a:pPr>
                        <a:spcAft>
                          <a:spcPts val="0"/>
                        </a:spcAft>
                      </a:pPr>
                      <a:r>
                        <a:rPr lang="de-DE" sz="1200" dirty="0">
                          <a:effectLst/>
                          <a:latin typeface="Arial" panose="020B0604020202020204" pitchFamily="34" charset="0"/>
                          <a:cs typeface="Arial" panose="020B0604020202020204" pitchFamily="34" charset="0"/>
                        </a:rPr>
                        <a:t> </a:t>
                      </a:r>
                    </a:p>
                    <a:p>
                      <a:pPr>
                        <a:spcAft>
                          <a:spcPts val="0"/>
                        </a:spcAft>
                      </a:pPr>
                      <a:r>
                        <a:rPr lang="de-DE" sz="1200" dirty="0">
                          <a:effectLst/>
                          <a:latin typeface="Arial" panose="020B0604020202020204" pitchFamily="34" charset="0"/>
                          <a:cs typeface="Arial" panose="020B0604020202020204" pitchFamily="34" charset="0"/>
                        </a:rPr>
                        <a:t> </a:t>
                      </a:r>
                    </a:p>
                    <a:p>
                      <a:pPr>
                        <a:spcAft>
                          <a:spcPts val="0"/>
                        </a:spcAft>
                      </a:pPr>
                      <a:r>
                        <a:rPr lang="de-DE" sz="1200" dirty="0">
                          <a:effectLst/>
                          <a:latin typeface="Arial" panose="020B0604020202020204" pitchFamily="34" charset="0"/>
                          <a:cs typeface="Arial" panose="020B0604020202020204" pitchFamily="34" charset="0"/>
                        </a:rPr>
                        <a:t> </a:t>
                      </a:r>
                    </a:p>
                    <a:p>
                      <a:pPr>
                        <a:spcAft>
                          <a:spcPts val="0"/>
                        </a:spcAft>
                      </a:pPr>
                      <a:r>
                        <a:rPr lang="de-DE" sz="1200" dirty="0">
                          <a:effectLst/>
                          <a:latin typeface="Arial" panose="020B0604020202020204" pitchFamily="34" charset="0"/>
                          <a:cs typeface="Arial" panose="020B0604020202020204" pitchFamily="34" charset="0"/>
                        </a:rPr>
                        <a:t>…</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c>
                  <a:txBody>
                    <a:bodyPr/>
                    <a:lstStyle/>
                    <a:p>
                      <a:pPr>
                        <a:spcAft>
                          <a:spcPts val="0"/>
                        </a:spcAft>
                      </a:pPr>
                      <a:r>
                        <a:rPr lang="de-DE" sz="1200">
                          <a:effectLst/>
                          <a:latin typeface="Arial" panose="020B0604020202020204" pitchFamily="34" charset="0"/>
                          <a:cs typeface="Arial" panose="020B0604020202020204" pitchFamily="34" charset="0"/>
                        </a:rPr>
                        <a:t> </a:t>
                      </a:r>
                      <a:endParaRPr lang="de-DE" sz="12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c>
                  <a:txBody>
                    <a:bodyPr/>
                    <a:lstStyle/>
                    <a:p>
                      <a:pPr>
                        <a:spcAft>
                          <a:spcPts val="0"/>
                        </a:spcAft>
                      </a:pPr>
                      <a:r>
                        <a:rPr lang="en-US" sz="1200" dirty="0">
                          <a:effectLst/>
                          <a:latin typeface="Arial" panose="020B0604020202020204" pitchFamily="34" charset="0"/>
                          <a:cs typeface="Arial" panose="020B0604020202020204" pitchFamily="34" charset="0"/>
                        </a:rPr>
                        <a:t>(1) The Seller agrees to sell to the Buyer, and the Buyer agrees to buy from the Seller, [</a:t>
                      </a:r>
                      <a:r>
                        <a:rPr lang="en-US" sz="1200" dirty="0" err="1">
                          <a:effectLst/>
                          <a:latin typeface="Arial" panose="020B0604020202020204" pitchFamily="34" charset="0"/>
                          <a:cs typeface="Arial" panose="020B0604020202020204" pitchFamily="34" charset="0"/>
                        </a:rPr>
                        <a:t>Warenbezeichnung</a:t>
                      </a:r>
                      <a:r>
                        <a:rPr lang="en-US" sz="1200" dirty="0">
                          <a:effectLst/>
                          <a:latin typeface="Arial" panose="020B0604020202020204" pitchFamily="34" charset="0"/>
                          <a:cs typeface="Arial" panose="020B0604020202020204" pitchFamily="34" charset="0"/>
                        </a:rPr>
                        <a:t>] (hereinafter called „Merchandise“) which is described in the specification attached to this contract as Annex 1.</a:t>
                      </a:r>
                      <a:endParaRPr lang="de-DE" sz="1200" dirty="0">
                        <a:effectLst/>
                        <a:latin typeface="Arial" panose="020B0604020202020204" pitchFamily="34" charset="0"/>
                        <a:cs typeface="Arial" panose="020B0604020202020204" pitchFamily="34" charset="0"/>
                      </a:endParaRPr>
                    </a:p>
                    <a:p>
                      <a:pPr>
                        <a:spcAft>
                          <a:spcPts val="0"/>
                        </a:spcAft>
                      </a:pPr>
                      <a:r>
                        <a:rPr lang="en-US"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cs typeface="Arial" panose="020B0604020202020204" pitchFamily="34" charset="0"/>
                      </a:endParaRPr>
                    </a:p>
                    <a:p>
                      <a:pPr>
                        <a:spcAft>
                          <a:spcPts val="0"/>
                        </a:spcAft>
                      </a:pPr>
                      <a:r>
                        <a:rPr lang="en-US"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cs typeface="Arial" panose="020B0604020202020204" pitchFamily="34" charset="0"/>
                      </a:endParaRPr>
                    </a:p>
                    <a:p>
                      <a:pPr>
                        <a:spcAft>
                          <a:spcPts val="0"/>
                        </a:spcAft>
                      </a:pPr>
                      <a:r>
                        <a:rPr lang="en-US" sz="1200" dirty="0">
                          <a:effectLst/>
                          <a:latin typeface="Arial" panose="020B0604020202020204" pitchFamily="34" charset="0"/>
                          <a:cs typeface="Arial" panose="020B0604020202020204" pitchFamily="34" charset="0"/>
                        </a:rPr>
                        <a:t>…</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oFill/>
                  </a:tcPr>
                </a:tc>
              </a:tr>
            </a:tbl>
          </a:graphicData>
        </a:graphic>
      </p:graphicFrame>
    </p:spTree>
    <p:extLst>
      <p:ext uri="{BB962C8B-B14F-4D97-AF65-F5344CB8AC3E}">
        <p14:creationId xmlns:p14="http://schemas.microsoft.com/office/powerpoint/2010/main" val="4058649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3" y="6314302"/>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28699" y="690229"/>
            <a:ext cx="9705975" cy="5632311"/>
          </a:xfrm>
          <a:prstGeom prst="rect">
            <a:avLst/>
          </a:prstGeom>
        </p:spPr>
        <p:txBody>
          <a:bodyPr wrap="square">
            <a:spAutoFit/>
          </a:bodyPr>
          <a:lstStyle/>
          <a:p>
            <a:pPr>
              <a:spcAft>
                <a:spcPts val="0"/>
              </a:spcAft>
            </a:pPr>
            <a:r>
              <a:rPr lang="de-DE" sz="2400" dirty="0" smtClean="0">
                <a:solidFill>
                  <a:srgbClr val="3399FF"/>
                </a:solidFill>
                <a:effectLst/>
                <a:latin typeface="Arial" panose="020B0604020202020204" pitchFamily="34" charset="0"/>
                <a:ea typeface="Times New Roman" panose="02020603050405020304" pitchFamily="18" charset="0"/>
              </a:rPr>
              <a:t>Mindestinhalt eines internationalen Kaufvertrags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u="sng" dirty="0" smtClean="0">
                <a:effectLst/>
                <a:latin typeface="Arial" panose="020B0604020202020204" pitchFamily="34" charset="0"/>
                <a:ea typeface="Times New Roman" panose="02020603050405020304" pitchFamily="18" charset="0"/>
              </a:rPr>
              <a:t>Überblick:</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Parteibezeichnung, Vertragsbezeichnung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Ggf. Begriffsbestimmungen</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Kaufgegenstand, Ausfuhrgenehmigung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Lieferung, Transport</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Untersuchungs- und Rügepflichten des Käufers</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Kaufpreis, Fälligkeit, Zahlungsbedingungen </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Eigentumsvorbehalt</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Gewährleistung, Haftung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Aufrechnung, Zurückbehaltung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Kündigung</a:t>
            </a:r>
            <a:endParaRPr lang="de-DE" sz="24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19511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Gerader Verbinder 1"/>
          <p:cNvCxnSpPr/>
          <p:nvPr/>
        </p:nvCxnSpPr>
        <p:spPr>
          <a:xfrm flipV="1">
            <a:off x="329514" y="535459"/>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 name="Gerader Verbinder 2"/>
          <p:cNvCxnSpPr/>
          <p:nvPr/>
        </p:nvCxnSpPr>
        <p:spPr>
          <a:xfrm flipV="1">
            <a:off x="329514" y="6297826"/>
            <a:ext cx="11508259" cy="82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Rechteck 3"/>
          <p:cNvSpPr/>
          <p:nvPr/>
        </p:nvSpPr>
        <p:spPr>
          <a:xfrm>
            <a:off x="1009650" y="1201252"/>
            <a:ext cx="9458325" cy="3785652"/>
          </a:xfrm>
          <a:prstGeom prst="rect">
            <a:avLst/>
          </a:prstGeom>
        </p:spPr>
        <p:txBody>
          <a:bodyPr wrap="square">
            <a:spAutoFit/>
          </a:bodyPr>
          <a:lstStyle/>
          <a:p>
            <a:pPr>
              <a:spcAft>
                <a:spcPts val="0"/>
              </a:spcAft>
            </a:pPr>
            <a:r>
              <a:rPr lang="de-DE" sz="2400" dirty="0" smtClean="0">
                <a:effectLst/>
                <a:latin typeface="Arial" panose="020B0604020202020204" pitchFamily="34" charset="0"/>
                <a:ea typeface="Times New Roman" panose="02020603050405020304" pitchFamily="18" charset="0"/>
              </a:rPr>
              <a:t>Sonstiges:</a:t>
            </a:r>
            <a:endParaRPr lang="de-DE" sz="1200" dirty="0" smtClean="0">
              <a:effectLst/>
              <a:latin typeface="Times New Roman" panose="02020603050405020304" pitchFamily="18" charset="0"/>
              <a:ea typeface="Times New Roman" panose="02020603050405020304" pitchFamily="18" charset="0"/>
            </a:endParaRPr>
          </a:p>
          <a:p>
            <a:pPr>
              <a:spcAft>
                <a:spcPts val="0"/>
              </a:spcAft>
            </a:pPr>
            <a:r>
              <a:rPr lang="de-DE" sz="2400" dirty="0" smtClean="0">
                <a:effectLst/>
                <a:latin typeface="Arial" panose="020B0604020202020204" pitchFamily="34" charset="0"/>
                <a:ea typeface="Times New Roman" panose="02020603050405020304" pitchFamily="18" charset="0"/>
              </a:rPr>
              <a:t> </a:t>
            </a:r>
            <a:endParaRPr lang="de-DE" sz="1200" dirty="0" smtClean="0">
              <a:effectLst/>
              <a:latin typeface="Times New Roman" panose="02020603050405020304" pitchFamily="18" charset="0"/>
              <a:ea typeface="Times New Roman" panose="02020603050405020304" pitchFamily="18" charset="0"/>
            </a:endParaRPr>
          </a:p>
          <a:p>
            <a:pPr marL="1143000" lvl="2" indent="-228600">
              <a:spcAft>
                <a:spcPts val="0"/>
              </a:spcAft>
              <a:buFont typeface="Wingdings" panose="05000000000000000000" pitchFamily="2" charset="2"/>
              <a:buChar char=""/>
            </a:pPr>
            <a:r>
              <a:rPr lang="de-DE" sz="2400" dirty="0" smtClean="0">
                <a:effectLst/>
                <a:latin typeface="Arial" panose="020B0604020202020204" pitchFamily="34" charset="0"/>
                <a:ea typeface="Times New Roman" panose="02020603050405020304" pitchFamily="18" charset="0"/>
              </a:rPr>
              <a:t>Schriftformerfordernis für Änderungen </a:t>
            </a:r>
            <a:endParaRPr lang="de-DE" sz="1200" dirty="0" smtClean="0">
              <a:effectLst/>
              <a:latin typeface="Times New Roman" panose="02020603050405020304" pitchFamily="18" charset="0"/>
              <a:ea typeface="Times New Roman" panose="02020603050405020304" pitchFamily="18" charset="0"/>
            </a:endParaRPr>
          </a:p>
          <a:p>
            <a:pPr marL="1143000" lvl="2" indent="-228600">
              <a:spcAft>
                <a:spcPts val="0"/>
              </a:spcAft>
              <a:buFont typeface="Wingdings" panose="05000000000000000000" pitchFamily="2" charset="2"/>
              <a:buChar char=""/>
            </a:pPr>
            <a:r>
              <a:rPr lang="de-DE" sz="2400" dirty="0" smtClean="0">
                <a:effectLst/>
                <a:latin typeface="Arial" panose="020B0604020202020204" pitchFamily="34" charset="0"/>
                <a:ea typeface="Times New Roman" panose="02020603050405020304" pitchFamily="18" charset="0"/>
              </a:rPr>
              <a:t>Vollständigkeit des Vertrags, keine mündlichen Nebenabreden</a:t>
            </a:r>
            <a:endParaRPr lang="de-DE" sz="1200" dirty="0" smtClean="0">
              <a:effectLst/>
              <a:latin typeface="Times New Roman" panose="02020603050405020304" pitchFamily="18" charset="0"/>
              <a:ea typeface="Times New Roman" panose="02020603050405020304" pitchFamily="18" charset="0"/>
            </a:endParaRPr>
          </a:p>
          <a:p>
            <a:pPr marL="1143000" lvl="2" indent="-228600">
              <a:spcAft>
                <a:spcPts val="0"/>
              </a:spcAft>
              <a:buFont typeface="Wingdings" panose="05000000000000000000" pitchFamily="2" charset="2"/>
              <a:buChar char=""/>
            </a:pPr>
            <a:r>
              <a:rPr lang="de-DE" sz="2400" dirty="0" smtClean="0">
                <a:effectLst/>
                <a:latin typeface="Arial" panose="020B0604020202020204" pitchFamily="34" charset="0"/>
                <a:ea typeface="Times New Roman" panose="02020603050405020304" pitchFamily="18" charset="0"/>
              </a:rPr>
              <a:t>Salvatorische Klausel </a:t>
            </a:r>
            <a:endParaRPr lang="de-DE" sz="1200" dirty="0" smtClean="0">
              <a:effectLst/>
              <a:latin typeface="Times New Roman" panose="02020603050405020304" pitchFamily="18" charset="0"/>
              <a:ea typeface="Times New Roman" panose="02020603050405020304" pitchFamily="18" charset="0"/>
            </a:endParaRPr>
          </a:p>
          <a:p>
            <a:pPr marL="1143000" lvl="2" indent="-228600">
              <a:spcAft>
                <a:spcPts val="0"/>
              </a:spcAft>
              <a:buFont typeface="Wingdings" panose="05000000000000000000" pitchFamily="2" charset="2"/>
              <a:buChar char=""/>
            </a:pPr>
            <a:r>
              <a:rPr lang="de-DE" sz="2400" dirty="0" smtClean="0">
                <a:effectLst/>
                <a:latin typeface="Arial" panose="020B0604020202020204" pitchFamily="34" charset="0"/>
                <a:ea typeface="Times New Roman" panose="02020603050405020304" pitchFamily="18" charset="0"/>
              </a:rPr>
              <a:t>Erfüllungsort</a:t>
            </a:r>
            <a:endParaRPr lang="de-DE" sz="1200" dirty="0" smtClean="0">
              <a:effectLst/>
              <a:latin typeface="Times New Roman" panose="02020603050405020304" pitchFamily="18" charset="0"/>
              <a:ea typeface="Times New Roman" panose="02020603050405020304" pitchFamily="18" charset="0"/>
            </a:endParaRPr>
          </a:p>
          <a:p>
            <a:pPr marL="1143000" lvl="2" indent="-228600">
              <a:spcAft>
                <a:spcPts val="0"/>
              </a:spcAft>
              <a:buFont typeface="Wingdings" panose="05000000000000000000" pitchFamily="2" charset="2"/>
              <a:buChar char=""/>
            </a:pPr>
            <a:r>
              <a:rPr lang="de-DE" sz="2400" dirty="0" smtClean="0">
                <a:effectLst/>
                <a:latin typeface="Arial" panose="020B0604020202020204" pitchFamily="34" charset="0"/>
                <a:ea typeface="Times New Roman" panose="02020603050405020304" pitchFamily="18" charset="0"/>
              </a:rPr>
              <a:t>Anwendbares Recht </a:t>
            </a:r>
            <a:endParaRPr lang="de-DE" sz="1200" dirty="0" smtClean="0">
              <a:effectLst/>
              <a:latin typeface="Times New Roman" panose="02020603050405020304" pitchFamily="18" charset="0"/>
              <a:ea typeface="Times New Roman" panose="02020603050405020304" pitchFamily="18" charset="0"/>
            </a:endParaRPr>
          </a:p>
          <a:p>
            <a:pPr marL="1143000" lvl="2" indent="-228600">
              <a:spcAft>
                <a:spcPts val="0"/>
              </a:spcAft>
              <a:buFont typeface="Wingdings" panose="05000000000000000000" pitchFamily="2" charset="2"/>
              <a:buChar char=""/>
            </a:pPr>
            <a:r>
              <a:rPr lang="de-DE" sz="2400" dirty="0" smtClean="0">
                <a:effectLst/>
                <a:latin typeface="Arial" panose="020B0604020202020204" pitchFamily="34" charset="0"/>
                <a:ea typeface="Times New Roman" panose="02020603050405020304" pitchFamily="18" charset="0"/>
              </a:rPr>
              <a:t>Gerichtsstands- oder Schiedsgerichtsvereinbarung</a:t>
            </a:r>
            <a:endParaRPr lang="de-DE" sz="1200" dirty="0" smtClean="0">
              <a:effectLst/>
              <a:latin typeface="Times New Roman" panose="02020603050405020304" pitchFamily="18" charset="0"/>
              <a:ea typeface="Times New Roman" panose="02020603050405020304" pitchFamily="18" charset="0"/>
            </a:endParaRPr>
          </a:p>
          <a:p>
            <a:pPr marL="1143000" lvl="2" indent="-228600">
              <a:spcAft>
                <a:spcPts val="0"/>
              </a:spcAft>
              <a:buFont typeface="Wingdings" panose="05000000000000000000" pitchFamily="2" charset="2"/>
              <a:buChar char=""/>
            </a:pPr>
            <a:r>
              <a:rPr lang="de-DE" sz="2400" dirty="0" smtClean="0">
                <a:effectLst/>
                <a:latin typeface="Arial" panose="020B0604020202020204" pitchFamily="34" charset="0"/>
                <a:ea typeface="Times New Roman" panose="02020603050405020304" pitchFamily="18" charset="0"/>
              </a:rPr>
              <a:t>Vorrang der deutschen Fassung des Vertrags</a:t>
            </a:r>
            <a:endParaRPr lang="de-DE"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71146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798</Words>
  <Application>Microsoft Office PowerPoint</Application>
  <PresentationFormat>Breitbild</PresentationFormat>
  <Paragraphs>417</Paragraphs>
  <Slides>45</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45</vt:i4>
      </vt:variant>
    </vt:vector>
  </HeadingPairs>
  <TitlesOfParts>
    <vt:vector size="51" baseType="lpstr">
      <vt:lpstr>Arial</vt:lpstr>
      <vt:lpstr>Calibri</vt:lpstr>
      <vt:lpstr>Calibri Light</vt:lpstr>
      <vt:lpstr>Times New Roman</vt:lpstr>
      <vt:lpstr>Wingdings</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Annika Dick</dc:creator>
  <cp:lastModifiedBy>NEUSSELMARTIN Klaus Vorpeil</cp:lastModifiedBy>
  <cp:revision>37</cp:revision>
  <dcterms:created xsi:type="dcterms:W3CDTF">2014-09-04T11:54:54Z</dcterms:created>
  <dcterms:modified xsi:type="dcterms:W3CDTF">2014-11-03T08:15:33Z</dcterms:modified>
</cp:coreProperties>
</file>